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306" r:id="rId3"/>
    <p:sldId id="284" r:id="rId4"/>
    <p:sldId id="307" r:id="rId5"/>
    <p:sldId id="318" r:id="rId6"/>
    <p:sldId id="322" r:id="rId7"/>
    <p:sldId id="323" r:id="rId8"/>
    <p:sldId id="309" r:id="rId9"/>
    <p:sldId id="325" r:id="rId10"/>
    <p:sldId id="310" r:id="rId11"/>
    <p:sldId id="311" r:id="rId12"/>
    <p:sldId id="313" r:id="rId13"/>
    <p:sldId id="312" r:id="rId14"/>
    <p:sldId id="324" r:id="rId15"/>
    <p:sldId id="315" r:id="rId16"/>
    <p:sldId id="316" r:id="rId17"/>
    <p:sldId id="326" r:id="rId18"/>
    <p:sldId id="365" r:id="rId19"/>
    <p:sldId id="328" r:id="rId20"/>
    <p:sldId id="329" r:id="rId21"/>
    <p:sldId id="330" r:id="rId22"/>
    <p:sldId id="367" r:id="rId23"/>
    <p:sldId id="331" r:id="rId24"/>
    <p:sldId id="366" r:id="rId25"/>
    <p:sldId id="347" r:id="rId26"/>
    <p:sldId id="332" r:id="rId27"/>
    <p:sldId id="342" r:id="rId28"/>
    <p:sldId id="341" r:id="rId29"/>
    <p:sldId id="333" r:id="rId30"/>
    <p:sldId id="334" r:id="rId31"/>
    <p:sldId id="335" r:id="rId32"/>
    <p:sldId id="343" r:id="rId33"/>
    <p:sldId id="364" r:id="rId34"/>
    <p:sldId id="336" r:id="rId35"/>
    <p:sldId id="339" r:id="rId36"/>
    <p:sldId id="340" r:id="rId37"/>
    <p:sldId id="345" r:id="rId38"/>
    <p:sldId id="348" r:id="rId39"/>
    <p:sldId id="349" r:id="rId40"/>
    <p:sldId id="350" r:id="rId41"/>
    <p:sldId id="368" r:id="rId42"/>
    <p:sldId id="344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2" r:id="rId53"/>
    <p:sldId id="369" r:id="rId54"/>
    <p:sldId id="37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FBB4B-4C8F-46A6-9068-205C6A68A57E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D0AD1-7E8C-4C6C-A567-F97A0BFB3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D0AD1-7E8C-4C6C-A567-F97A0BFB3A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r-Latn-RS" dirty="0"/>
              <a:t>rincipi dijagnostike i lečenja spektra nms-neurotoksični sindrom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8F92A-8AE5-43BB-AA5D-D9F1550AFE1C}"/>
              </a:ext>
            </a:extLst>
          </p:cNvPr>
          <p:cNvSpPr txBox="1"/>
          <p:nvPr/>
        </p:nvSpPr>
        <p:spPr>
          <a:xfrm>
            <a:off x="6442586" y="5334001"/>
            <a:ext cx="5266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Dr Dragan Milošević, psihijatar</a:t>
            </a:r>
          </a:p>
          <a:p>
            <a:r>
              <a:rPr lang="sr-Latn-RS" sz="2400" dirty="0"/>
              <a:t>Specijalna bolnica za psihijatrijske bolesti</a:t>
            </a:r>
          </a:p>
          <a:p>
            <a:r>
              <a:rPr lang="sr-Latn-RS" sz="2400" dirty="0"/>
              <a:t>Gornja Toponica</a:t>
            </a:r>
          </a:p>
        </p:txBody>
      </p:sp>
    </p:spTree>
    <p:extLst>
      <p:ext uri="{BB962C8B-B14F-4D97-AF65-F5344CB8AC3E}">
        <p14:creationId xmlns:p14="http://schemas.microsoft.com/office/powerpoint/2010/main" val="48412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0988" y="618517"/>
            <a:ext cx="6468035" cy="5285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1810" y="618517"/>
            <a:ext cx="3443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Mesocortical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dopamin</a:t>
            </a:r>
            <a:r>
              <a:rPr lang="sr-Latn-RS" dirty="0">
                <a:solidFill>
                  <a:prstClr val="black"/>
                </a:solidFill>
              </a:rPr>
              <a:t>ski</a:t>
            </a:r>
            <a:r>
              <a:rPr lang="en-US" dirty="0">
                <a:solidFill>
                  <a:prstClr val="black"/>
                </a:solidFill>
              </a:rPr>
              <a:t> put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D2 </a:t>
            </a:r>
            <a:r>
              <a:rPr lang="en-US" dirty="0" err="1">
                <a:solidFill>
                  <a:prstClr val="black"/>
                </a:solidFill>
              </a:rPr>
              <a:t>antagonisti</a:t>
            </a:r>
            <a:r>
              <a:rPr lang="en-US" dirty="0">
                <a:solidFill>
                  <a:prstClr val="black"/>
                </a:solidFill>
              </a:rPr>
              <a:t>. U </a:t>
            </a:r>
            <a:r>
              <a:rPr lang="en-US" dirty="0" err="1">
                <a:solidFill>
                  <a:prstClr val="black"/>
                </a:solidFill>
              </a:rPr>
              <a:t>netretirane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shizofrenije</a:t>
            </a:r>
            <a:r>
              <a:rPr lang="en-US" dirty="0">
                <a:solidFill>
                  <a:prstClr val="black"/>
                </a:solidFill>
              </a:rPr>
              <a:t>, u </a:t>
            </a:r>
            <a:r>
              <a:rPr lang="en-US" dirty="0" err="1">
                <a:solidFill>
                  <a:prstClr val="black"/>
                </a:solidFill>
              </a:rPr>
              <a:t>mesocortical</a:t>
            </a:r>
            <a:r>
              <a:rPr lang="sr-Latn-RS" dirty="0">
                <a:solidFill>
                  <a:prstClr val="black"/>
                </a:solidFill>
              </a:rPr>
              <a:t>nom </a:t>
            </a:r>
            <a:r>
              <a:rPr lang="en-US" dirty="0" err="1">
                <a:solidFill>
                  <a:prstClr val="black"/>
                </a:solidFill>
              </a:rPr>
              <a:t>dopamin</a:t>
            </a:r>
            <a:r>
              <a:rPr lang="sr-Latn-RS" dirty="0">
                <a:solidFill>
                  <a:prstClr val="black"/>
                </a:solidFill>
              </a:rPr>
              <a:t>skom</a:t>
            </a:r>
            <a:r>
              <a:rPr lang="en-US" dirty="0">
                <a:solidFill>
                  <a:prstClr val="black"/>
                </a:solidFill>
              </a:rPr>
              <a:t> put</a:t>
            </a:r>
            <a:r>
              <a:rPr lang="sr-Latn-RS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dorzolateralnom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prefrontalnom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korteksu</a:t>
            </a:r>
            <a:r>
              <a:rPr lang="en-US" dirty="0">
                <a:solidFill>
                  <a:prstClr val="black"/>
                </a:solidFill>
              </a:rPr>
              <a:t> (DLPFC)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ventromedial</a:t>
            </a:r>
            <a:r>
              <a:rPr lang="sr-Latn-RS" dirty="0">
                <a:solidFill>
                  <a:prstClr val="black"/>
                </a:solidFill>
              </a:rPr>
              <a:t>nom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prefrontalno</a:t>
            </a:r>
            <a:r>
              <a:rPr lang="sr-Latn-RS" dirty="0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korteks</a:t>
            </a:r>
            <a:r>
              <a:rPr lang="sr-Latn-RS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(VMPFC) </a:t>
            </a:r>
            <a:r>
              <a:rPr lang="sr-Latn-RS" dirty="0">
                <a:solidFill>
                  <a:prstClr val="black"/>
                </a:solidFill>
              </a:rPr>
              <a:t>postoji D2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hipoaktivn</a:t>
            </a:r>
            <a:r>
              <a:rPr lang="sr-Latn-RS" dirty="0">
                <a:solidFill>
                  <a:prstClr val="black"/>
                </a:solidFill>
              </a:rPr>
              <a:t>ost</a:t>
            </a:r>
            <a:r>
              <a:rPr lang="en-US" dirty="0">
                <a:solidFill>
                  <a:prstClr val="black"/>
                </a:solidFill>
              </a:rPr>
              <a:t>. Ova </a:t>
            </a:r>
            <a:r>
              <a:rPr lang="en-US" dirty="0" err="1">
                <a:solidFill>
                  <a:prstClr val="black"/>
                </a:solidFill>
              </a:rPr>
              <a:t>hipoaktivnost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odnosi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kognitivne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simptome</a:t>
            </a:r>
            <a:r>
              <a:rPr lang="en-US" dirty="0">
                <a:solidFill>
                  <a:prstClr val="black"/>
                </a:solidFill>
              </a:rPr>
              <a:t> (u DLPFC), </a:t>
            </a:r>
            <a:r>
              <a:rPr lang="en-US" dirty="0" err="1">
                <a:solidFill>
                  <a:prstClr val="black"/>
                </a:solidFill>
              </a:rPr>
              <a:t>negativni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simptomi</a:t>
            </a:r>
            <a:r>
              <a:rPr lang="en-US" dirty="0">
                <a:solidFill>
                  <a:prstClr val="black"/>
                </a:solidFill>
              </a:rPr>
              <a:t> (u DLPFC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VMPFC),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afektivne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simptome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sr-Latn-R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shizofrenije</a:t>
            </a:r>
            <a:r>
              <a:rPr lang="en-US" dirty="0">
                <a:solidFill>
                  <a:prstClr val="black"/>
                </a:solidFill>
              </a:rPr>
              <a:t> (u VMPFC). </a:t>
            </a:r>
            <a:r>
              <a:rPr lang="en-US" dirty="0" err="1">
                <a:solidFill>
                  <a:prstClr val="black"/>
                </a:solidFill>
              </a:rPr>
              <a:t>Administracija</a:t>
            </a:r>
            <a:r>
              <a:rPr lang="en-US" dirty="0">
                <a:solidFill>
                  <a:prstClr val="black"/>
                </a:solidFill>
              </a:rPr>
              <a:t> D2 antagonist </a:t>
            </a:r>
            <a:r>
              <a:rPr lang="sr-Latn-RS" dirty="0">
                <a:solidFill>
                  <a:prstClr val="black"/>
                </a:solidFill>
              </a:rPr>
              <a:t>deod</a:t>
            </a:r>
            <a:r>
              <a:rPr lang="en-US" dirty="0" err="1">
                <a:solidFill>
                  <a:prstClr val="black"/>
                </a:solidFill>
              </a:rPr>
              <a:t>atno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smanj</a:t>
            </a:r>
            <a:r>
              <a:rPr lang="sr-Latn-RS" dirty="0">
                <a:solidFill>
                  <a:prstClr val="black"/>
                </a:solidFill>
              </a:rPr>
              <a:t>uje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aktivnost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ovom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putu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način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sr-Latn-RS" dirty="0">
                <a:solidFill>
                  <a:prstClr val="black"/>
                </a:solidFill>
              </a:rPr>
              <a:t>će ih </a:t>
            </a:r>
            <a:r>
              <a:rPr lang="en-US" dirty="0" err="1">
                <a:solidFill>
                  <a:prstClr val="black"/>
                </a:solidFill>
              </a:rPr>
              <a:t>pogoršati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53247"/>
            <a:ext cx="6145306" cy="5511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1047" y="1420662"/>
            <a:ext cx="33752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Nigrostriatal</a:t>
            </a:r>
            <a:r>
              <a:rPr lang="sr-Latn-RS" dirty="0">
                <a:solidFill>
                  <a:prstClr val="black"/>
                </a:solidFill>
              </a:rPr>
              <a:t>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dopamin</a:t>
            </a:r>
            <a:r>
              <a:rPr lang="en-US" dirty="0">
                <a:solidFill>
                  <a:prstClr val="black"/>
                </a:solidFill>
              </a:rPr>
              <a:t> put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D2 </a:t>
            </a:r>
            <a:r>
              <a:rPr lang="en-US" dirty="0" err="1">
                <a:solidFill>
                  <a:prstClr val="black"/>
                </a:solidFill>
              </a:rPr>
              <a:t>antagonisti</a:t>
            </a:r>
            <a:r>
              <a:rPr lang="en-US" dirty="0">
                <a:solidFill>
                  <a:prstClr val="black"/>
                </a:solidFill>
              </a:rPr>
              <a:t>. U nigrostriatal</a:t>
            </a:r>
            <a:r>
              <a:rPr lang="sr-Latn-RS" dirty="0">
                <a:solidFill>
                  <a:prstClr val="black"/>
                </a:solidFill>
              </a:rPr>
              <a:t>nom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dopamin</a:t>
            </a:r>
            <a:r>
              <a:rPr lang="sr-Latn-RS" dirty="0">
                <a:solidFill>
                  <a:prstClr val="black"/>
                </a:solidFill>
              </a:rPr>
              <a:t>skom</a:t>
            </a:r>
            <a:r>
              <a:rPr lang="en-US" dirty="0">
                <a:solidFill>
                  <a:prstClr val="black"/>
                </a:solidFill>
              </a:rPr>
              <a:t> put</a:t>
            </a:r>
            <a:r>
              <a:rPr lang="sr-Latn-RS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teoretski</a:t>
            </a:r>
            <a:r>
              <a:rPr lang="sr-Latn-R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blokada</a:t>
            </a:r>
            <a:r>
              <a:rPr lang="en-US" dirty="0">
                <a:solidFill>
                  <a:prstClr val="black"/>
                </a:solidFill>
              </a:rPr>
              <a:t> D2 </a:t>
            </a:r>
            <a:r>
              <a:rPr lang="en-US" dirty="0" err="1">
                <a:solidFill>
                  <a:prstClr val="black"/>
                </a:solidFill>
              </a:rPr>
              <a:t>receptora</a:t>
            </a:r>
            <a:r>
              <a:rPr lang="sr-Latn-R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antipsihoti</a:t>
            </a:r>
            <a:r>
              <a:rPr lang="sr-Latn-RS" dirty="0">
                <a:solidFill>
                  <a:prstClr val="black"/>
                </a:solidFill>
              </a:rPr>
              <a:t>cim</a:t>
            </a:r>
            <a:r>
              <a:rPr lang="en-US" dirty="0">
                <a:solidFill>
                  <a:prstClr val="black"/>
                </a:solidFill>
              </a:rPr>
              <a:t>a, </a:t>
            </a:r>
            <a:r>
              <a:rPr lang="en-US" dirty="0" err="1">
                <a:solidFill>
                  <a:prstClr val="black"/>
                </a:solidFill>
              </a:rPr>
              <a:t>sprečava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vezivanj</a:t>
            </a:r>
            <a:r>
              <a:rPr lang="sr-Latn-RS" dirty="0">
                <a:solidFill>
                  <a:prstClr val="black"/>
                </a:solidFill>
              </a:rPr>
              <a:t>e dopamina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može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izazvati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neželjene</a:t>
            </a:r>
            <a:r>
              <a:rPr lang="en-US" dirty="0">
                <a:solidFill>
                  <a:prstClr val="black"/>
                </a:solidFill>
              </a:rPr>
              <a:t> motor</a:t>
            </a:r>
            <a:r>
              <a:rPr lang="sr-Latn-RS" dirty="0">
                <a:solidFill>
                  <a:prstClr val="black"/>
                </a:solidFill>
              </a:rPr>
              <a:t>ičke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efekte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koji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često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naziva</a:t>
            </a:r>
            <a:r>
              <a:rPr lang="sr-Latn-RS" dirty="0">
                <a:solidFill>
                  <a:prstClr val="black"/>
                </a:solidFill>
              </a:rPr>
              <a:t>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ekstrapiramidni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simptomi</a:t>
            </a:r>
            <a:r>
              <a:rPr lang="en-US" dirty="0">
                <a:solidFill>
                  <a:prstClr val="black"/>
                </a:solidFill>
              </a:rPr>
              <a:t> (EPS).</a:t>
            </a:r>
          </a:p>
        </p:txBody>
      </p:sp>
    </p:spTree>
    <p:extLst>
      <p:ext uri="{BB962C8B-B14F-4D97-AF65-F5344CB8AC3E}">
        <p14:creationId xmlns:p14="http://schemas.microsoft.com/office/powerpoint/2010/main" val="39230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9860" y="1110980"/>
            <a:ext cx="8692722" cy="45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995" y="618517"/>
            <a:ext cx="8822851" cy="519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7106" y="712694"/>
            <a:ext cx="25408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Tardivna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diskinezija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Dugoročni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blokadu</a:t>
            </a:r>
            <a:r>
              <a:rPr lang="en-US" dirty="0">
                <a:solidFill>
                  <a:prstClr val="black"/>
                </a:solidFill>
              </a:rPr>
              <a:t> D2 </a:t>
            </a:r>
            <a:r>
              <a:rPr lang="en-US" dirty="0" err="1">
                <a:solidFill>
                  <a:prstClr val="black"/>
                </a:solidFill>
              </a:rPr>
              <a:t>receptora</a:t>
            </a:r>
            <a:r>
              <a:rPr lang="en-US" dirty="0">
                <a:solidFill>
                  <a:prstClr val="black"/>
                </a:solidFill>
              </a:rPr>
              <a:t> u nigrostriatal</a:t>
            </a:r>
            <a:r>
              <a:rPr lang="sr-Latn-RS" dirty="0">
                <a:solidFill>
                  <a:prstClr val="black"/>
                </a:solidFill>
              </a:rPr>
              <a:t>nom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dopami</a:t>
            </a:r>
            <a:r>
              <a:rPr lang="sr-Latn-RS" dirty="0">
                <a:solidFill>
                  <a:prstClr val="black"/>
                </a:solidFill>
              </a:rPr>
              <a:t>nskom</a:t>
            </a:r>
            <a:r>
              <a:rPr lang="en-US" dirty="0">
                <a:solidFill>
                  <a:prstClr val="black"/>
                </a:solidFill>
              </a:rPr>
              <a:t> put</a:t>
            </a:r>
            <a:r>
              <a:rPr lang="sr-Latn-RS" dirty="0">
                <a:solidFill>
                  <a:prstClr val="black"/>
                </a:solidFill>
              </a:rPr>
              <a:t>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može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izazvati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ushodnu</a:t>
            </a:r>
            <a:r>
              <a:rPr lang="sr-Latn-RS" dirty="0">
                <a:solidFill>
                  <a:prstClr val="black"/>
                </a:solidFill>
              </a:rPr>
              <a:t> up regulaciju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receptora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što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može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dovesti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hiperkinetsk</a:t>
            </a:r>
            <a:r>
              <a:rPr lang="sr-Latn-RS" dirty="0">
                <a:solidFill>
                  <a:prstClr val="black"/>
                </a:solidFill>
              </a:rPr>
              <a:t>og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stanje</a:t>
            </a:r>
            <a:r>
              <a:rPr lang="en-US" dirty="0">
                <a:solidFill>
                  <a:prstClr val="black"/>
                </a:solidFill>
              </a:rPr>
              <a:t> motor</a:t>
            </a:r>
            <a:r>
              <a:rPr lang="sr-Latn-RS" dirty="0">
                <a:solidFill>
                  <a:prstClr val="black"/>
                </a:solidFill>
              </a:rPr>
              <a:t>nih neurona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poznat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tardivne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diskinezije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odlikuje</a:t>
            </a:r>
            <a:r>
              <a:rPr lang="sr-Latn-RS" dirty="0">
                <a:solidFill>
                  <a:prstClr val="black"/>
                </a:solidFill>
              </a:rPr>
              <a:t> se pokretima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lica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jezika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npr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sr-Latn-RS" dirty="0">
                <a:solidFill>
                  <a:prstClr val="black"/>
                </a:solidFill>
              </a:rPr>
              <a:t>protruzija </a:t>
            </a:r>
            <a:r>
              <a:rPr lang="en-US" dirty="0" err="1">
                <a:solidFill>
                  <a:prstClr val="black"/>
                </a:solidFill>
              </a:rPr>
              <a:t>jezik</a:t>
            </a:r>
            <a:r>
              <a:rPr lang="sr-Latn-RS" dirty="0">
                <a:solidFill>
                  <a:prstClr val="black"/>
                </a:solidFill>
              </a:rPr>
              <a:t>a,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grimase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lica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žvakanje</a:t>
            </a:r>
            <a:r>
              <a:rPr lang="en-US" dirty="0">
                <a:solidFill>
                  <a:prstClr val="black"/>
                </a:solidFill>
              </a:rPr>
              <a:t>),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brzo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trzaje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udova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Ovo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može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posledica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uzaludnih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pokušaja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neurona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prevaziđe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blokade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sr-Latn-RS" dirty="0">
                <a:solidFill>
                  <a:prstClr val="black"/>
                </a:solidFill>
              </a:rPr>
              <a:t>receptora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5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Neuroleptički</a:t>
            </a:r>
            <a:r>
              <a:rPr lang="en-US" dirty="0"/>
              <a:t> </a:t>
            </a:r>
            <a:r>
              <a:rPr lang="en-US" dirty="0" err="1"/>
              <a:t>maligni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(NMS) je </a:t>
            </a:r>
            <a:r>
              <a:rPr lang="en-US" dirty="0" err="1"/>
              <a:t>idiosinkratsk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reakcija</a:t>
            </a:r>
            <a:r>
              <a:rPr lang="en-US" dirty="0"/>
              <a:t> </a:t>
            </a:r>
            <a:r>
              <a:rPr lang="sr-Latn-RS" dirty="0"/>
              <a:t>na </a:t>
            </a:r>
            <a:r>
              <a:rPr lang="en-US" dirty="0" err="1"/>
              <a:t>lek</a:t>
            </a:r>
            <a:r>
              <a:rPr lang="sr-Latn-RS" dirty="0"/>
              <a:t>-neurolepti</a:t>
            </a:r>
          </a:p>
          <a:p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dozno</a:t>
            </a:r>
            <a:r>
              <a:rPr lang="en-US" dirty="0"/>
              <a:t> </a:t>
            </a:r>
            <a:r>
              <a:rPr lang="sr-Latn-RS" dirty="0"/>
              <a:t>zavisna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proizlazi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pre</a:t>
            </a:r>
            <a:r>
              <a:rPr lang="sr-Latn-RS" dirty="0"/>
              <a:t>komer</a:t>
            </a:r>
            <a:r>
              <a:rPr lang="en-US" dirty="0"/>
              <a:t>ne </a:t>
            </a:r>
            <a:r>
              <a:rPr lang="en-US" dirty="0" err="1"/>
              <a:t>blokade</a:t>
            </a:r>
            <a:r>
              <a:rPr lang="en-US" dirty="0"/>
              <a:t> </a:t>
            </a:r>
            <a:r>
              <a:rPr lang="sr-Latn-RS" dirty="0"/>
              <a:t>d2 </a:t>
            </a:r>
            <a:r>
              <a:rPr lang="en-US" dirty="0" err="1"/>
              <a:t>receptora</a:t>
            </a:r>
            <a:r>
              <a:rPr lang="en-US" dirty="0"/>
              <a:t>, u </a:t>
            </a:r>
            <a:r>
              <a:rPr lang="en-US" dirty="0" err="1"/>
              <a:t>bazalnih</a:t>
            </a:r>
            <a:r>
              <a:rPr lang="en-US" dirty="0"/>
              <a:t> </a:t>
            </a:r>
            <a:r>
              <a:rPr lang="en-US" dirty="0" err="1"/>
              <a:t>ganglija</a:t>
            </a:r>
            <a:r>
              <a:rPr lang="sr-Latn-RS" dirty="0"/>
              <a:t>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sr-Latn-RS" dirty="0"/>
              <a:t>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Nms, anms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neuroleptičk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maligni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sr-Latn-RS" dirty="0"/>
              <a:t> </a:t>
            </a:r>
            <a:r>
              <a:rPr lang="en-US" dirty="0"/>
              <a:t>(NMS) </a:t>
            </a:r>
            <a:r>
              <a:rPr lang="en-US" dirty="0" err="1"/>
              <a:t>izazvan</a:t>
            </a:r>
            <a:r>
              <a:rPr lang="sr-Latn-RS" dirty="0"/>
              <a:t> primenom </a:t>
            </a:r>
            <a:r>
              <a:rPr lang="en-US" dirty="0"/>
              <a:t> </a:t>
            </a:r>
            <a:r>
              <a:rPr lang="en-US" dirty="0" err="1"/>
              <a:t>antipsihotika</a:t>
            </a:r>
            <a:r>
              <a:rPr lang="en-US" dirty="0"/>
              <a:t> je </a:t>
            </a:r>
            <a:r>
              <a:rPr lang="en-US" dirty="0" err="1"/>
              <a:t>jed</a:t>
            </a:r>
            <a:r>
              <a:rPr lang="sr-Latn-RS" dirty="0"/>
              <a:t>na</a:t>
            </a:r>
            <a:r>
              <a:rPr lang="en-US" dirty="0"/>
              <a:t> od </a:t>
            </a:r>
            <a:r>
              <a:rPr lang="en-US" dirty="0" err="1"/>
              <a:t>najvažnijih</a:t>
            </a:r>
            <a:r>
              <a:rPr lang="sr-Latn-RS" dirty="0"/>
              <a:t> </a:t>
            </a:r>
            <a:r>
              <a:rPr lang="en-US" dirty="0" err="1"/>
              <a:t>ozbiljnih</a:t>
            </a:r>
            <a:r>
              <a:rPr lang="en-US" dirty="0"/>
              <a:t> </a:t>
            </a:r>
            <a:r>
              <a:rPr lang="en-US" dirty="0" err="1"/>
              <a:t>komplikacija</a:t>
            </a:r>
            <a:r>
              <a:rPr lang="en-US" dirty="0"/>
              <a:t>, </a:t>
            </a:r>
            <a:r>
              <a:rPr lang="en-US" dirty="0" err="1"/>
              <a:t>potencijalno</a:t>
            </a:r>
            <a:r>
              <a:rPr lang="en-US" dirty="0"/>
              <a:t> </a:t>
            </a:r>
            <a:r>
              <a:rPr lang="en-US" dirty="0" err="1"/>
              <a:t>opasna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život</a:t>
            </a:r>
            <a:endParaRPr lang="sr-Latn-RS" dirty="0"/>
          </a:p>
          <a:p>
            <a:r>
              <a:rPr lang="en-US" dirty="0" err="1"/>
              <a:t>Atipični</a:t>
            </a:r>
            <a:r>
              <a:rPr lang="en-US" dirty="0"/>
              <a:t> NMS (</a:t>
            </a:r>
            <a:r>
              <a:rPr lang="en-US" dirty="0" err="1"/>
              <a:t>aNMS</a:t>
            </a:r>
            <a:r>
              <a:rPr lang="en-US" dirty="0"/>
              <a:t>)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3 od </a:t>
            </a:r>
            <a:r>
              <a:rPr lang="sr-Latn-RS" dirty="0"/>
              <a:t>4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znakova</a:t>
            </a:r>
            <a:r>
              <a:rPr lang="en-US" dirty="0"/>
              <a:t> NMS [5]</a:t>
            </a:r>
            <a:endParaRPr lang="sr-Latn-RS" dirty="0"/>
          </a:p>
          <a:p>
            <a:r>
              <a:rPr lang="sr-Latn-RS" dirty="0"/>
              <a:t>atipični ili blaži slučajevi NMS se danas obično nazivaju "atipični NMS" [63,66,71-73]</a:t>
            </a:r>
          </a:p>
          <a:p>
            <a:r>
              <a:rPr lang="en-US" dirty="0" err="1"/>
              <a:t>aNMS</a:t>
            </a:r>
            <a:r>
              <a:rPr lang="en-US" dirty="0"/>
              <a:t> </a:t>
            </a:r>
            <a:r>
              <a:rPr lang="sr-Latn-RS" dirty="0"/>
              <a:t>s</a:t>
            </a:r>
            <a:r>
              <a:rPr lang="en-US" dirty="0"/>
              <a:t>e</a:t>
            </a:r>
            <a:r>
              <a:rPr lang="sr-Latn-RS" dirty="0"/>
              <a:t> ispoljava nakon primene različitih lekova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antipsihotici</a:t>
            </a:r>
            <a:r>
              <a:rPr lang="en-US" dirty="0"/>
              <a:t>, </a:t>
            </a:r>
            <a:r>
              <a:rPr lang="en-US" dirty="0" err="1"/>
              <a:t>antikonvulzivi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antidepresivi</a:t>
            </a:r>
            <a:r>
              <a:rPr lang="en-US" dirty="0"/>
              <a:t> [9,10].</a:t>
            </a:r>
          </a:p>
        </p:txBody>
      </p:sp>
    </p:spTree>
    <p:extLst>
      <p:ext uri="{BB962C8B-B14F-4D97-AF65-F5344CB8AC3E}">
        <p14:creationId xmlns:p14="http://schemas.microsoft.com/office/powerpoint/2010/main" val="23249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Dsm v 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primena</a:t>
            </a:r>
            <a:r>
              <a:rPr lang="en-US" dirty="0"/>
              <a:t> </a:t>
            </a:r>
            <a:r>
              <a:rPr lang="sr-Latn-RS" dirty="0"/>
              <a:t>blokatora</a:t>
            </a:r>
            <a:r>
              <a:rPr lang="en-US" dirty="0"/>
              <a:t> </a:t>
            </a:r>
            <a:r>
              <a:rPr lang="en-US" dirty="0" err="1"/>
              <a:t>dopamina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ukidanje </a:t>
            </a:r>
            <a:r>
              <a:rPr lang="en-US" dirty="0" err="1"/>
              <a:t>dopamin-agonista</a:t>
            </a:r>
            <a:r>
              <a:rPr lang="en-US" dirty="0"/>
              <a:t>, u </a:t>
            </a:r>
            <a:r>
              <a:rPr lang="en-US" dirty="0" err="1"/>
              <a:t>proteklih</a:t>
            </a:r>
            <a:r>
              <a:rPr lang="en-US" dirty="0"/>
              <a:t> 72 </a:t>
            </a:r>
            <a:r>
              <a:rPr lang="en-US" dirty="0" err="1"/>
              <a:t>sata</a:t>
            </a:r>
            <a:r>
              <a:rPr lang="en-US" dirty="0"/>
              <a:t>.</a:t>
            </a:r>
          </a:p>
          <a:p>
            <a:r>
              <a:rPr lang="en-US" dirty="0" err="1"/>
              <a:t>Hipertermija</a:t>
            </a:r>
            <a:r>
              <a:rPr lang="en-US" dirty="0"/>
              <a:t>.</a:t>
            </a:r>
          </a:p>
          <a:p>
            <a:r>
              <a:rPr lang="sr-Latn-RS" dirty="0"/>
              <a:t>Mišićna rigidnost</a:t>
            </a:r>
            <a:r>
              <a:rPr lang="en-US" dirty="0"/>
              <a:t>.</a:t>
            </a:r>
          </a:p>
          <a:p>
            <a:r>
              <a:rPr lang="en-US" dirty="0" err="1"/>
              <a:t>Izmena</a:t>
            </a:r>
            <a:r>
              <a:rPr lang="sr-Latn-RS" dirty="0"/>
              <a:t> </a:t>
            </a:r>
            <a:r>
              <a:rPr lang="en-US" dirty="0" err="1"/>
              <a:t>Mentaln</a:t>
            </a:r>
            <a:r>
              <a:rPr lang="sr-Latn-RS" dirty="0"/>
              <a:t>og</a:t>
            </a:r>
            <a:r>
              <a:rPr lang="en-US" dirty="0"/>
              <a:t> status</a:t>
            </a:r>
            <a:r>
              <a:rPr lang="sr-Latn-RS" dirty="0"/>
              <a:t>a</a:t>
            </a:r>
            <a:endParaRPr lang="en-US" dirty="0"/>
          </a:p>
          <a:p>
            <a:r>
              <a:rPr lang="en-US" dirty="0" err="1"/>
              <a:t>Povišen</a:t>
            </a:r>
            <a:r>
              <a:rPr lang="sr-Latn-RS" dirty="0"/>
              <a:t> nivo</a:t>
            </a:r>
            <a:r>
              <a:rPr lang="en-US" dirty="0"/>
              <a:t> </a:t>
            </a:r>
            <a:r>
              <a:rPr lang="en-US" dirty="0" err="1"/>
              <a:t>kreatin</a:t>
            </a:r>
            <a:r>
              <a:rPr lang="en-US" dirty="0"/>
              <a:t> </a:t>
            </a:r>
            <a:r>
              <a:rPr lang="en-US" dirty="0" err="1"/>
              <a:t>fosfokinaze</a:t>
            </a:r>
            <a:r>
              <a:rPr lang="sr-Latn-RS" dirty="0"/>
              <a:t>-cpk</a:t>
            </a:r>
            <a:r>
              <a:rPr lang="en-US" dirty="0"/>
              <a:t>.</a:t>
            </a:r>
          </a:p>
          <a:p>
            <a:r>
              <a:rPr lang="en-US" dirty="0" err="1"/>
              <a:t>Labilnost</a:t>
            </a:r>
            <a:r>
              <a:rPr lang="sr-Latn-RS" dirty="0"/>
              <a:t> </a:t>
            </a:r>
            <a:r>
              <a:rPr lang="en-US" dirty="0" err="1"/>
              <a:t>Simpatičkog</a:t>
            </a:r>
            <a:r>
              <a:rPr lang="en-US" dirty="0"/>
              <a:t> </a:t>
            </a:r>
            <a:r>
              <a:rPr lang="en-US" dirty="0" err="1"/>
              <a:t>nervnog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,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prisustvo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sr-Latn-RS" dirty="0"/>
              <a:t>simptoma</a:t>
            </a:r>
            <a:r>
              <a:rPr lang="en-US" dirty="0"/>
              <a:t>: </a:t>
            </a:r>
            <a:r>
              <a:rPr lang="en-US" dirty="0" err="1"/>
              <a:t>povišen</a:t>
            </a:r>
            <a:r>
              <a:rPr lang="sr-Latn-RS" dirty="0"/>
              <a:t>a TA</a:t>
            </a:r>
            <a:r>
              <a:rPr lang="en-US" dirty="0"/>
              <a:t>, </a:t>
            </a:r>
            <a:r>
              <a:rPr lang="en-US" dirty="0" err="1"/>
              <a:t>fluktuacije</a:t>
            </a:r>
            <a:r>
              <a:rPr lang="en-US" dirty="0"/>
              <a:t> </a:t>
            </a:r>
            <a:r>
              <a:rPr lang="sr-Latn-RS" dirty="0"/>
              <a:t>TA,</a:t>
            </a:r>
            <a:r>
              <a:rPr lang="en-US" dirty="0"/>
              <a:t> </a:t>
            </a:r>
            <a:r>
              <a:rPr lang="en-US" dirty="0" err="1"/>
              <a:t>znojenje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urinarn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inkontinencij</a:t>
            </a:r>
            <a:r>
              <a:rPr lang="sr-Latn-RS" dirty="0"/>
              <a:t>a</a:t>
            </a:r>
            <a:r>
              <a:rPr lang="en-US" dirty="0"/>
              <a:t>.</a:t>
            </a:r>
          </a:p>
          <a:p>
            <a:r>
              <a:rPr lang="en-US" dirty="0" err="1"/>
              <a:t>Tahikardija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Tahipneja</a:t>
            </a:r>
            <a:r>
              <a:rPr lang="en-US" dirty="0"/>
              <a:t>.</a:t>
            </a:r>
          </a:p>
          <a:p>
            <a:r>
              <a:rPr lang="sr-Latn-RS" dirty="0"/>
              <a:t>sklonost</a:t>
            </a:r>
            <a:r>
              <a:rPr lang="en-US" dirty="0"/>
              <a:t> </a:t>
            </a:r>
            <a:r>
              <a:rPr lang="en-US" dirty="0" err="1"/>
              <a:t>infektivn</a:t>
            </a:r>
            <a:r>
              <a:rPr lang="sr-Latn-RS" dirty="0"/>
              <a:t>im</a:t>
            </a:r>
            <a:r>
              <a:rPr lang="en-US" dirty="0"/>
              <a:t>, </a:t>
            </a:r>
            <a:r>
              <a:rPr lang="en-US" dirty="0" err="1"/>
              <a:t>toksičn</a:t>
            </a:r>
            <a:r>
              <a:rPr lang="sr-Latn-RS" dirty="0"/>
              <a:t>im</a:t>
            </a:r>
            <a:r>
              <a:rPr lang="en-US" dirty="0"/>
              <a:t>, </a:t>
            </a:r>
            <a:r>
              <a:rPr lang="en-US" dirty="0" err="1"/>
              <a:t>metaboličk</a:t>
            </a:r>
            <a:r>
              <a:rPr lang="sr-Latn-RS" dirty="0"/>
              <a:t>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neurološk</a:t>
            </a:r>
            <a:r>
              <a:rPr lang="sr-Latn-RS" dirty="0"/>
              <a:t>im</a:t>
            </a:r>
            <a:r>
              <a:rPr lang="en-US" dirty="0"/>
              <a:t> </a:t>
            </a:r>
            <a:r>
              <a:rPr lang="sr-Latn-RS" dirty="0"/>
              <a:t>komplikacijama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Kliničke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hipertermij</a:t>
            </a:r>
            <a:r>
              <a:rPr lang="sr-Latn-RS" dirty="0"/>
              <a:t>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rigidnost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ekstrapiramidni</a:t>
            </a:r>
            <a:r>
              <a:rPr lang="en-US" dirty="0"/>
              <a:t> </a:t>
            </a:r>
            <a:r>
              <a:rPr lang="en-US" dirty="0" err="1"/>
              <a:t>simptomi</a:t>
            </a:r>
            <a:r>
              <a:rPr lang="en-US" dirty="0"/>
              <a:t> (EPS), </a:t>
            </a:r>
            <a:endParaRPr lang="sr-Latn-RS" dirty="0"/>
          </a:p>
          <a:p>
            <a:r>
              <a:rPr lang="en-US" dirty="0" err="1"/>
              <a:t>autonomni</a:t>
            </a:r>
            <a:r>
              <a:rPr lang="en-US" dirty="0"/>
              <a:t> </a:t>
            </a:r>
            <a:r>
              <a:rPr lang="en-US" dirty="0" err="1"/>
              <a:t>poremećaji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/>
              <a:t>Alteracija stanja svesti do nivoa kome</a:t>
            </a:r>
          </a:p>
          <a:p>
            <a:r>
              <a:rPr lang="sr-Latn-RS" dirty="0"/>
              <a:t>Konfuznost, </a:t>
            </a:r>
          </a:p>
          <a:p>
            <a:r>
              <a:rPr lang="en-US" dirty="0"/>
              <a:t>stupor </a:t>
            </a:r>
            <a:endParaRPr lang="sr-Latn-RS" dirty="0"/>
          </a:p>
          <a:p>
            <a:r>
              <a:rPr lang="en-US" dirty="0" err="1"/>
              <a:t>mutiz</a:t>
            </a:r>
            <a:r>
              <a:rPr lang="sr-Latn-RS" dirty="0"/>
              <a:t>a</a:t>
            </a:r>
            <a:r>
              <a:rPr lang="en-US" dirty="0"/>
              <a:t>m.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38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en-US" dirty="0" err="1">
                <a:solidFill>
                  <a:prstClr val="black"/>
                </a:solidFill>
              </a:rPr>
              <a:t>Početak</a:t>
            </a:r>
            <a:r>
              <a:rPr lang="en-US" dirty="0">
                <a:solidFill>
                  <a:prstClr val="black"/>
                </a:solidFill>
              </a:rPr>
              <a:t> je sub-</a:t>
            </a:r>
            <a:r>
              <a:rPr lang="en-US" dirty="0" err="1">
                <a:solidFill>
                  <a:prstClr val="black"/>
                </a:solidFill>
              </a:rPr>
              <a:t>akut</a:t>
            </a:r>
            <a:r>
              <a:rPr lang="sr-Latn-RS" dirty="0">
                <a:solidFill>
                  <a:prstClr val="black"/>
                </a:solidFill>
              </a:rPr>
              <a:t>an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u </a:t>
            </a:r>
            <a:r>
              <a:rPr lang="en-US" dirty="0" err="1">
                <a:solidFill>
                  <a:prstClr val="black"/>
                </a:solidFill>
              </a:rPr>
              <a:t>rasponu</a:t>
            </a:r>
            <a:r>
              <a:rPr lang="en-US" dirty="0">
                <a:solidFill>
                  <a:prstClr val="black"/>
                </a:solidFill>
              </a:rPr>
              <a:t> od dana do </a:t>
            </a:r>
            <a:r>
              <a:rPr lang="en-US" dirty="0" err="1">
                <a:solidFill>
                  <a:prstClr val="black"/>
                </a:solidFill>
              </a:rPr>
              <a:t>nedjelje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r-Latn-RS" dirty="0">
                <a:solidFill>
                  <a:prstClr val="black"/>
                </a:solidFill>
              </a:rPr>
              <a:t>Najčešći razvoj </a:t>
            </a:r>
            <a:r>
              <a:rPr lang="en-US" dirty="0">
                <a:solidFill>
                  <a:prstClr val="black"/>
                </a:solidFill>
              </a:rPr>
              <a:t> u</a:t>
            </a:r>
            <a:r>
              <a:rPr lang="sr-Latn-RS" dirty="0">
                <a:solidFill>
                  <a:prstClr val="black"/>
                </a:solidFill>
              </a:rPr>
              <a:t>nutar</a:t>
            </a:r>
            <a:r>
              <a:rPr lang="en-US" dirty="0">
                <a:solidFill>
                  <a:prstClr val="black"/>
                </a:solidFill>
              </a:rPr>
              <a:t> 24-72 sat</a:t>
            </a:r>
            <a:r>
              <a:rPr lang="sr-Latn-RS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 err="1">
                <a:solidFill>
                  <a:prstClr val="black"/>
                </a:solidFill>
              </a:rPr>
              <a:t>Sastoji</a:t>
            </a:r>
            <a:r>
              <a:rPr lang="en-US" dirty="0">
                <a:solidFill>
                  <a:prstClr val="black"/>
                </a:solidFill>
              </a:rPr>
              <a:t> se od 5 </a:t>
            </a:r>
            <a:r>
              <a:rPr lang="en-US" dirty="0" err="1">
                <a:solidFill>
                  <a:prstClr val="black"/>
                </a:solidFill>
              </a:rPr>
              <a:t>faza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 err="1">
                <a:solidFill>
                  <a:prstClr val="black"/>
                </a:solidFill>
              </a:rPr>
              <a:t>dijagnoz</a:t>
            </a:r>
            <a:r>
              <a:rPr lang="sr-Latn-RS" dirty="0">
                <a:solidFill>
                  <a:prstClr val="black"/>
                </a:solidFill>
              </a:rPr>
              <a:t>a se postavlja principom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isključ</a:t>
            </a:r>
            <a:r>
              <a:rPr lang="sr-Latn-RS" dirty="0">
                <a:solidFill>
                  <a:prstClr val="black"/>
                </a:solidFill>
              </a:rPr>
              <a:t>ivanja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1436" y="2214694"/>
            <a:ext cx="9538855" cy="39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Prošlo</a:t>
            </a:r>
            <a:r>
              <a:rPr lang="en-US" dirty="0"/>
              <a:t> je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od </a:t>
            </a:r>
            <a:r>
              <a:rPr lang="sr-Latn-RS" dirty="0"/>
              <a:t>kada </a:t>
            </a:r>
            <a:r>
              <a:rPr lang="en-US" dirty="0"/>
              <a:t>je</a:t>
            </a:r>
            <a:r>
              <a:rPr lang="sr-Latn-RS" dirty="0"/>
              <a:t> </a:t>
            </a:r>
            <a:r>
              <a:rPr lang="en-US" dirty="0" err="1"/>
              <a:t>prototip</a:t>
            </a:r>
            <a:r>
              <a:rPr lang="en-US" dirty="0"/>
              <a:t> </a:t>
            </a:r>
            <a:r>
              <a:rPr lang="en-US" dirty="0" err="1"/>
              <a:t>psihotropnih</a:t>
            </a:r>
            <a:r>
              <a:rPr lang="sr-Latn-RS" dirty="0"/>
              <a:t> lekova</a:t>
            </a:r>
            <a:r>
              <a:rPr lang="en-US" dirty="0"/>
              <a:t> </a:t>
            </a:r>
            <a:r>
              <a:rPr lang="en-US" dirty="0" err="1"/>
              <a:t>uveden</a:t>
            </a:r>
            <a:r>
              <a:rPr lang="en-US" dirty="0"/>
              <a:t> u </a:t>
            </a:r>
            <a:r>
              <a:rPr lang="sr-Latn-RS" dirty="0"/>
              <a:t>savremenu </a:t>
            </a:r>
            <a:r>
              <a:rPr lang="en-US" dirty="0" err="1"/>
              <a:t>psihijatrijsku</a:t>
            </a:r>
            <a:r>
              <a:rPr lang="en-US" dirty="0"/>
              <a:t> </a:t>
            </a:r>
            <a:r>
              <a:rPr lang="en-US" dirty="0" err="1"/>
              <a:t>kliničk</a:t>
            </a:r>
            <a:r>
              <a:rPr lang="sr-Latn-RS" dirty="0"/>
              <a:t>u p</a:t>
            </a:r>
            <a:r>
              <a:rPr lang="en-US" dirty="0" err="1"/>
              <a:t>raks</a:t>
            </a:r>
            <a:r>
              <a:rPr lang="sr-Latn-RS" dirty="0"/>
              <a:t>u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Posebno</a:t>
            </a:r>
            <a:r>
              <a:rPr lang="en-US" dirty="0"/>
              <a:t>, </a:t>
            </a:r>
            <a:r>
              <a:rPr lang="en-US" dirty="0" err="1"/>
              <a:t>proteklih</a:t>
            </a:r>
            <a:r>
              <a:rPr lang="en-US" dirty="0"/>
              <a:t>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[1,2]. </a:t>
            </a:r>
            <a:r>
              <a:rPr lang="en-US" dirty="0" err="1"/>
              <a:t>atipični</a:t>
            </a:r>
            <a:r>
              <a:rPr lang="en-US" dirty="0"/>
              <a:t> </a:t>
            </a:r>
            <a:r>
              <a:rPr lang="en-US" dirty="0" err="1"/>
              <a:t>antipsihotici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/>
              <a:t>SSRI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propis</a:t>
            </a:r>
            <a:r>
              <a:rPr lang="sr-Latn-RS" dirty="0"/>
              <a:t>ivani</a:t>
            </a:r>
            <a:r>
              <a:rPr lang="en-US" dirty="0"/>
              <a:t> </a:t>
            </a:r>
            <a:r>
              <a:rPr lang="sr-Latn-RS" dirty="0"/>
              <a:t>za različite</a:t>
            </a:r>
            <a:r>
              <a:rPr lang="en-US" dirty="0"/>
              <a:t> </a:t>
            </a:r>
            <a:r>
              <a:rPr lang="en-US" dirty="0" err="1"/>
              <a:t>dijagno</a:t>
            </a:r>
            <a:r>
              <a:rPr lang="sr-Latn-RS" dirty="0"/>
              <a:t>stičke kategorije.</a:t>
            </a:r>
          </a:p>
          <a:p>
            <a:r>
              <a:rPr lang="sr-Latn-RS" dirty="0"/>
              <a:t>Iako je  prihvaćeno da su noviji lekovi sigurnij</a:t>
            </a:r>
            <a:r>
              <a:rPr lang="en-US" dirty="0" err="1"/>
              <a:t>i</a:t>
            </a:r>
            <a:r>
              <a:rPr lang="sr-Latn-RS" dirty="0"/>
              <a:t> i da se bolje podnose, negativni efekti i dalje predstavljaju ozbiljan problem</a:t>
            </a:r>
            <a:r>
              <a:rPr lang="en-US" dirty="0"/>
              <a:t> </a:t>
            </a:r>
            <a:r>
              <a:rPr lang="sr-Latn-RS" dirty="0"/>
              <a:t>i značajan rizik.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42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1146" y="1847418"/>
            <a:ext cx="8520546" cy="42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uzroci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Antipsihotik</a:t>
            </a:r>
            <a:r>
              <a:rPr lang="en-US" dirty="0"/>
              <a:t> je </a:t>
            </a:r>
            <a:r>
              <a:rPr lang="sr-Latn-RS" dirty="0"/>
              <a:t>uključen 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je naglo </a:t>
            </a:r>
            <a:r>
              <a:rPr lang="en-US" dirty="0" err="1"/>
              <a:t>povećan</a:t>
            </a:r>
            <a:r>
              <a:rPr lang="sr-Latn-RS" dirty="0"/>
              <a:t>a </a:t>
            </a:r>
            <a:r>
              <a:rPr lang="en-US" dirty="0" err="1"/>
              <a:t>doz</a:t>
            </a:r>
            <a:r>
              <a:rPr lang="sr-Latn-RS" dirty="0"/>
              <a:t>a</a:t>
            </a:r>
            <a:r>
              <a:rPr lang="en-US" dirty="0"/>
              <a:t> pre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,</a:t>
            </a:r>
            <a:endParaRPr lang="sr-Latn-RS" dirty="0"/>
          </a:p>
          <a:p>
            <a:r>
              <a:rPr lang="sr-Latn-RS" dirty="0"/>
              <a:t>Istovremena primena dva potentna d2 blokatora</a:t>
            </a:r>
          </a:p>
          <a:p>
            <a:r>
              <a:rPr lang="sr-Latn-RS" dirty="0"/>
              <a:t>Primena snažnog d2 blokatora u obliku depo preparata</a:t>
            </a:r>
          </a:p>
          <a:p>
            <a:r>
              <a:rPr lang="sr-Latn-RS" dirty="0"/>
              <a:t>Kombinacija atipičnih antipsihotika posebno onih sa dozno zavisnim eps potencijalom</a:t>
            </a:r>
          </a:p>
          <a:p>
            <a:r>
              <a:rPr lang="sr-Latn-RS" dirty="0"/>
              <a:t>Kombinacije antipsihotika, antidepresiva i antiepileptika</a:t>
            </a:r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 je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sr-Latn-RS" dirty="0"/>
              <a:t>isključenja</a:t>
            </a:r>
            <a:r>
              <a:rPr lang="en-US" dirty="0"/>
              <a:t> </a:t>
            </a:r>
            <a:r>
              <a:rPr lang="en-US" dirty="0" err="1"/>
              <a:t>dopaminergičkih</a:t>
            </a:r>
            <a:r>
              <a:rPr lang="en-US" dirty="0"/>
              <a:t> </a:t>
            </a:r>
            <a:r>
              <a:rPr lang="en-US" dirty="0" err="1"/>
              <a:t>agonista</a:t>
            </a:r>
            <a:r>
              <a:rPr lang="en-US" dirty="0"/>
              <a:t> 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271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53" y="489719"/>
            <a:ext cx="8162300" cy="6039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Atipični</a:t>
            </a:r>
            <a:r>
              <a:rPr lang="en-US" dirty="0"/>
              <a:t> NMS (</a:t>
            </a:r>
            <a:r>
              <a:rPr lang="en-US" dirty="0" err="1"/>
              <a:t>aNMS</a:t>
            </a:r>
            <a:r>
              <a:rPr lang="en-US" dirty="0"/>
              <a:t>)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3 </a:t>
            </a:r>
            <a:r>
              <a:rPr lang="en-US" dirty="0" err="1"/>
              <a:t>kardinal</a:t>
            </a:r>
            <a:r>
              <a:rPr lang="sr-Latn-RS" dirty="0"/>
              <a:t>na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sr-Latn-RS" dirty="0"/>
              <a:t>a</a:t>
            </a:r>
            <a:r>
              <a:rPr lang="en-US" dirty="0"/>
              <a:t> NMS. </a:t>
            </a:r>
            <a:endParaRPr lang="sr-Latn-RS" dirty="0"/>
          </a:p>
          <a:p>
            <a:r>
              <a:rPr lang="sr-Latn-RS" dirty="0"/>
              <a:t>Obavezno prisustvo lead pipe</a:t>
            </a:r>
            <a:r>
              <a:rPr lang="en-US" dirty="0"/>
              <a:t> </a:t>
            </a:r>
            <a:r>
              <a:rPr lang="sr-Latn-RS" dirty="0"/>
              <a:t>mišićne rigidnosti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ekstremne</a:t>
            </a:r>
            <a:r>
              <a:rPr lang="en-US" dirty="0"/>
              <a:t> </a:t>
            </a:r>
            <a:r>
              <a:rPr lang="en-US" dirty="0" err="1"/>
              <a:t>hipertermije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grubo</a:t>
            </a:r>
            <a:r>
              <a:rPr lang="en-US" dirty="0"/>
              <a:t> </a:t>
            </a:r>
            <a:r>
              <a:rPr lang="en-US" dirty="0" err="1"/>
              <a:t>povišen</a:t>
            </a:r>
            <a:r>
              <a:rPr lang="sr-Latn-RS" dirty="0"/>
              <a:t>og nivoa</a:t>
            </a:r>
            <a:r>
              <a:rPr lang="en-US" dirty="0"/>
              <a:t> </a:t>
            </a:r>
            <a:r>
              <a:rPr lang="en-US" dirty="0" err="1"/>
              <a:t>kreatinin</a:t>
            </a:r>
            <a:r>
              <a:rPr lang="en-US" dirty="0"/>
              <a:t> </a:t>
            </a:r>
            <a:r>
              <a:rPr lang="en-US" dirty="0" err="1"/>
              <a:t>kinaze</a:t>
            </a:r>
            <a:r>
              <a:rPr lang="en-US" dirty="0"/>
              <a:t> (CPK) </a:t>
            </a:r>
            <a:endParaRPr lang="sr-Latn-RS" dirty="0"/>
          </a:p>
          <a:p>
            <a:r>
              <a:rPr lang="sr-Latn-RS" dirty="0"/>
              <a:t>rabdomioliza</a:t>
            </a:r>
            <a:r>
              <a:rPr lang="en-US" dirty="0"/>
              <a:t> -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sr-Latn-RS" dirty="0"/>
              <a:t>o</a:t>
            </a:r>
            <a:r>
              <a:rPr lang="en-US" dirty="0" err="1"/>
              <a:t>štećenja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floridna</a:t>
            </a:r>
            <a:r>
              <a:rPr lang="en-US" dirty="0"/>
              <a:t> </a:t>
            </a:r>
            <a:r>
              <a:rPr lang="en-US" dirty="0" err="1"/>
              <a:t>rabdomioliz</a:t>
            </a:r>
            <a:r>
              <a:rPr lang="sr-Latn-RS" dirty="0"/>
              <a:t>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Povišen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nivoi</a:t>
            </a:r>
            <a:r>
              <a:rPr lang="en-US" dirty="0"/>
              <a:t> CPK</a:t>
            </a:r>
            <a:r>
              <a:rPr lang="sr-Latn-RS" dirty="0"/>
              <a:t>-</a:t>
            </a:r>
            <a:r>
              <a:rPr lang="en-US" dirty="0"/>
              <a:t>bimodal</a:t>
            </a:r>
            <a:r>
              <a:rPr lang="sr-Latn-RS" dirty="0"/>
              <a:t>ni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sr-Latn-RS" dirty="0"/>
              <a:t>postoje</a:t>
            </a:r>
            <a:r>
              <a:rPr lang="en-US" dirty="0"/>
              <a:t> </a:t>
            </a:r>
            <a:r>
              <a:rPr lang="en-US" dirty="0" err="1"/>
              <a:t>trajne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o</a:t>
            </a:r>
            <a:r>
              <a:rPr lang="sr-Latn-RS" dirty="0"/>
              <a:t>vr</a:t>
            </a:r>
            <a:r>
              <a:rPr lang="en-US" dirty="0" err="1"/>
              <a:t>ede</a:t>
            </a:r>
            <a:r>
              <a:rPr lang="en-US" dirty="0"/>
              <a:t> </a:t>
            </a:r>
            <a:r>
              <a:rPr lang="en-US" dirty="0" err="1"/>
              <a:t>glave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aNMS</a:t>
            </a:r>
            <a:r>
              <a:rPr lang="en-US" dirty="0"/>
              <a:t> </a:t>
            </a:r>
            <a:r>
              <a:rPr lang="sr-Latn-RS" dirty="0"/>
              <a:t>s</a:t>
            </a:r>
            <a:r>
              <a:rPr lang="en-US" dirty="0"/>
              <a:t>e </a:t>
            </a:r>
            <a:r>
              <a:rPr lang="sr-Latn-RS" dirty="0"/>
              <a:t>javlja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antipsihotici</a:t>
            </a:r>
            <a:r>
              <a:rPr lang="en-US" dirty="0"/>
              <a:t>, </a:t>
            </a:r>
            <a:r>
              <a:rPr lang="en-US" dirty="0" err="1"/>
              <a:t>antikonvulzivi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antidepresivi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Incidenca i mortalitet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incidencije</a:t>
            </a:r>
            <a:r>
              <a:rPr lang="en-US" dirty="0"/>
              <a:t> NMS u </a:t>
            </a:r>
            <a:r>
              <a:rPr lang="en-US" dirty="0" err="1"/>
              <a:t>psihijatrijskim</a:t>
            </a:r>
            <a:r>
              <a:rPr lang="en-US" dirty="0"/>
              <a:t> </a:t>
            </a:r>
            <a:r>
              <a:rPr lang="en-US" dirty="0" err="1"/>
              <a:t>pacijentima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0,2% do 3,2%</a:t>
            </a:r>
            <a:endParaRPr lang="sr-Latn-RS" dirty="0"/>
          </a:p>
          <a:p>
            <a:r>
              <a:rPr lang="sr-Latn-RS" dirty="0"/>
              <a:t>U usa stopa incidence od nms iznosi 0,07-2,2% pacijenata koji su uzimali neuroleptike.</a:t>
            </a:r>
          </a:p>
          <a:p>
            <a:r>
              <a:rPr lang="sr-Latn-RS" dirty="0"/>
              <a:t>u Kini je incidenca 0,12% u pacijenata koji su uzimali neuroleptike</a:t>
            </a:r>
          </a:p>
          <a:p>
            <a:r>
              <a:rPr lang="sr-Latn-RS" dirty="0"/>
              <a:t>Stopa smrtnosti ranije se procenjivala na 20-30%, sada  na 5-11,6%. </a:t>
            </a:r>
          </a:p>
          <a:p>
            <a:r>
              <a:rPr lang="sr-Latn-RS" dirty="0"/>
              <a:t>Stopa smrtnosti raste do oko 50% ako je komplikovan ARI.</a:t>
            </a:r>
          </a:p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dokaza</a:t>
            </a:r>
            <a:r>
              <a:rPr lang="en-US" dirty="0"/>
              <a:t> u </a:t>
            </a:r>
            <a:r>
              <a:rPr lang="en-US" dirty="0" err="1"/>
              <a:t>prilog</a:t>
            </a:r>
            <a:r>
              <a:rPr lang="en-US" dirty="0"/>
              <a:t> </a:t>
            </a:r>
            <a:r>
              <a:rPr lang="en-US" dirty="0" err="1"/>
              <a:t>postojanju</a:t>
            </a:r>
            <a:r>
              <a:rPr lang="en-US" dirty="0"/>
              <a:t> </a:t>
            </a:r>
            <a:r>
              <a:rPr lang="en-US" dirty="0" err="1"/>
              <a:t>blaži</a:t>
            </a:r>
            <a:r>
              <a:rPr lang="sr-Latn-RS" dirty="0"/>
              <a:t>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atipični</a:t>
            </a:r>
            <a:r>
              <a:rPr lang="sr-Latn-RS" dirty="0"/>
              <a:t>h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sr-Latn-RS" dirty="0"/>
              <a:t>a</a:t>
            </a:r>
            <a:r>
              <a:rPr lang="en-US" dirty="0"/>
              <a:t> NMS.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aNMS</a:t>
            </a:r>
            <a:r>
              <a:rPr lang="en-US" dirty="0"/>
              <a:t> </a:t>
            </a:r>
            <a:r>
              <a:rPr lang="sr-Latn-RS" dirty="0"/>
              <a:t>predstavlja</a:t>
            </a:r>
            <a:r>
              <a:rPr lang="en-US" dirty="0"/>
              <a:t> </a:t>
            </a:r>
            <a:r>
              <a:rPr lang="en-US" dirty="0" err="1"/>
              <a:t>speka</a:t>
            </a:r>
            <a:r>
              <a:rPr lang="sr-Latn-RS" dirty="0"/>
              <a:t>r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NMS </a:t>
            </a:r>
            <a:r>
              <a:rPr lang="en-US" dirty="0" err="1"/>
              <a:t>i</a:t>
            </a:r>
            <a:r>
              <a:rPr lang="en-US" dirty="0"/>
              <a:t> SS, </a:t>
            </a:r>
            <a:endParaRPr lang="sr-Latn-RS" dirty="0"/>
          </a:p>
          <a:p>
            <a:r>
              <a:rPr lang="en-US" dirty="0" err="1"/>
              <a:t>mno</a:t>
            </a:r>
            <a:r>
              <a:rPr lang="sr-Latn-RS" dirty="0"/>
              <a:t>go</a:t>
            </a:r>
            <a:r>
              <a:rPr lang="en-US" dirty="0"/>
              <a:t> </a:t>
            </a:r>
            <a:r>
              <a:rPr lang="en-US" dirty="0" err="1"/>
              <a:t>slučajev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dijagno</a:t>
            </a:r>
            <a:r>
              <a:rPr lang="sr-Latn-RS" dirty="0"/>
              <a:t>stikovano kao</a:t>
            </a:r>
            <a:r>
              <a:rPr lang="en-US" dirty="0"/>
              <a:t> NMS </a:t>
            </a:r>
            <a:r>
              <a:rPr lang="sr-Latn-RS" dirty="0"/>
              <a:t>strogo </a:t>
            </a:r>
            <a:r>
              <a:rPr lang="en-US" dirty="0" err="1"/>
              <a:t>poštuju</a:t>
            </a:r>
            <a:r>
              <a:rPr lang="sr-Latn-RS" dirty="0"/>
              <a:t>ći DSM V kriterijume (</a:t>
            </a:r>
            <a:r>
              <a:rPr lang="en-US" dirty="0"/>
              <a:t> </a:t>
            </a:r>
            <a:r>
              <a:rPr lang="en-US" dirty="0" err="1"/>
              <a:t>rigidnost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hipertermij</a:t>
            </a:r>
            <a:r>
              <a:rPr lang="sr-Latn-RS" dirty="0"/>
              <a:t>u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neurolepti</a:t>
            </a:r>
            <a:r>
              <a:rPr lang="sr-Latn-RS" dirty="0"/>
              <a:t>ka)</a:t>
            </a:r>
          </a:p>
          <a:p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istraživači</a:t>
            </a:r>
            <a:r>
              <a:rPr lang="en-US" dirty="0"/>
              <a:t>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"serotonin</a:t>
            </a:r>
            <a:r>
              <a:rPr lang="sr-Latn-RS" dirty="0"/>
              <a:t>ska</a:t>
            </a:r>
            <a:r>
              <a:rPr lang="en-US" dirty="0"/>
              <a:t> </a:t>
            </a:r>
            <a:r>
              <a:rPr lang="en-US" dirty="0" err="1"/>
              <a:t>toksičnost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/>
              <a:t>k</a:t>
            </a:r>
            <a:r>
              <a:rPr lang="sr-Latn-RS" dirty="0"/>
              <a:t>od</a:t>
            </a:r>
            <a:r>
              <a:rPr lang="en-US" dirty="0"/>
              <a:t> </a:t>
            </a:r>
            <a:r>
              <a:rPr lang="en-US" dirty="0" err="1"/>
              <a:t>fulminantne</a:t>
            </a:r>
            <a:r>
              <a:rPr lang="en-US" dirty="0"/>
              <a:t> SS </a:t>
            </a:r>
            <a:endParaRPr lang="sr-Latn-RS" dirty="0"/>
          </a:p>
          <a:p>
            <a:r>
              <a:rPr lang="en-US" dirty="0" err="1"/>
              <a:t>serotoni</a:t>
            </a:r>
            <a:r>
              <a:rPr lang="sr-Latn-RS" dirty="0"/>
              <a:t>nska</a:t>
            </a:r>
            <a:r>
              <a:rPr lang="en-US" dirty="0"/>
              <a:t>' </a:t>
            </a:r>
            <a:r>
              <a:rPr lang="en-US" dirty="0" err="1"/>
              <a:t>oluja</a:t>
            </a:r>
            <a:r>
              <a:rPr lang="en-US" dirty="0"/>
              <a:t> '</a:t>
            </a:r>
            <a:r>
              <a:rPr lang="en-US" dirty="0" err="1"/>
              <a:t>ili</a:t>
            </a:r>
            <a:r>
              <a:rPr lang="en-US" dirty="0"/>
              <a:t>' </a:t>
            </a:r>
            <a:r>
              <a:rPr lang="en-US" dirty="0" err="1"/>
              <a:t>kriza</a:t>
            </a:r>
            <a:r>
              <a:rPr lang="en-US" dirty="0"/>
              <a:t> ', </a:t>
            </a:r>
            <a:r>
              <a:rPr lang="sr-Latn-RS" dirty="0"/>
              <a:t>kod primene</a:t>
            </a:r>
            <a:r>
              <a:rPr lang="en-US" dirty="0"/>
              <a:t> (MAOI)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zloupotrebe </a:t>
            </a:r>
            <a:r>
              <a:rPr lang="en-US" dirty="0" err="1"/>
              <a:t>methylenedeoxymethamphetamine</a:t>
            </a:r>
            <a:r>
              <a:rPr lang="en-US" dirty="0"/>
              <a:t> (MDMA)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niv</a:t>
            </a:r>
            <a:r>
              <a:rPr lang="sr-Latn-RS" dirty="0"/>
              <a:t>oe</a:t>
            </a:r>
            <a:r>
              <a:rPr lang="en-US" dirty="0"/>
              <a:t> </a:t>
            </a:r>
            <a:r>
              <a:rPr lang="en-US" dirty="0" err="1"/>
              <a:t>serotonina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986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od NMS, </a:t>
            </a:r>
            <a:r>
              <a:rPr lang="en-US" dirty="0" err="1"/>
              <a:t>serotoninsk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(SS) je </a:t>
            </a:r>
            <a:r>
              <a:rPr lang="en-US" dirty="0" err="1"/>
              <a:t>predvidljiva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sr-Latn-RS" dirty="0"/>
              <a:t>primene lekova</a:t>
            </a:r>
          </a:p>
          <a:p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prekomerne</a:t>
            </a:r>
            <a:r>
              <a:rPr lang="en-US" dirty="0"/>
              <a:t> </a:t>
            </a:r>
            <a:r>
              <a:rPr lang="en-US" dirty="0" err="1"/>
              <a:t>stimulacije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centraln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perifern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sr-Latn-RS" dirty="0"/>
              <a:t>5HT </a:t>
            </a:r>
            <a:r>
              <a:rPr lang="en-US" dirty="0"/>
              <a:t>serotonin</a:t>
            </a:r>
            <a:r>
              <a:rPr lang="sr-Latn-RS" dirty="0"/>
              <a:t>skih</a:t>
            </a:r>
            <a:r>
              <a:rPr lang="en-US" dirty="0"/>
              <a:t> </a:t>
            </a:r>
            <a:r>
              <a:rPr lang="en-US" dirty="0" err="1"/>
              <a:t>receptora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posebno</a:t>
            </a:r>
            <a:r>
              <a:rPr lang="en-US" dirty="0"/>
              <a:t> 5-HT1A </a:t>
            </a:r>
            <a:r>
              <a:rPr lang="en-US" dirty="0" err="1"/>
              <a:t>i</a:t>
            </a:r>
            <a:r>
              <a:rPr lang="en-US" dirty="0"/>
              <a:t> 5-HT2A</a:t>
            </a:r>
            <a:r>
              <a:rPr lang="sr-Latn-RS" dirty="0"/>
              <a:t>- utiču na </a:t>
            </a:r>
            <a:r>
              <a:rPr lang="en-US" dirty="0" err="1"/>
              <a:t>hipotermije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hipertermij</a:t>
            </a:r>
            <a:r>
              <a:rPr lang="sr-Latn-RS" dirty="0"/>
              <a:t>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Drug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5 HT </a:t>
            </a:r>
            <a:r>
              <a:rPr lang="en-US" dirty="0"/>
              <a:t>receptor</a:t>
            </a:r>
            <a:r>
              <a:rPr lang="sr-Latn-RS" dirty="0"/>
              <a:t>i</a:t>
            </a:r>
            <a:r>
              <a:rPr lang="en-US" dirty="0"/>
              <a:t>, 5-HT3 </a:t>
            </a:r>
            <a:r>
              <a:rPr lang="en-US" dirty="0" err="1"/>
              <a:t>i</a:t>
            </a:r>
            <a:r>
              <a:rPr lang="en-US" dirty="0"/>
              <a:t> 5-HT4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I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dopaminergičk</a:t>
            </a:r>
            <a:r>
              <a:rPr lang="sr-Latn-RS" dirty="0"/>
              <a:t>u aktivnost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patofiziologija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prekomern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stimulaci</a:t>
            </a:r>
            <a:r>
              <a:rPr lang="sr-Latn-RS" dirty="0"/>
              <a:t>ja </a:t>
            </a:r>
            <a:r>
              <a:rPr lang="en-US" dirty="0"/>
              <a:t>5-HT1A </a:t>
            </a:r>
            <a:r>
              <a:rPr lang="en-US" dirty="0" err="1"/>
              <a:t>i</a:t>
            </a:r>
            <a:r>
              <a:rPr lang="en-US" dirty="0"/>
              <a:t> 5-HT2A </a:t>
            </a:r>
            <a:r>
              <a:rPr lang="sr-Latn-RS" dirty="0"/>
              <a:t>receptora </a:t>
            </a:r>
            <a:r>
              <a:rPr lang="en-US" dirty="0" err="1"/>
              <a:t>smatra</a:t>
            </a:r>
            <a:r>
              <a:rPr lang="sr-Latn-RS" dirty="0"/>
              <a:t> se</a:t>
            </a:r>
            <a:r>
              <a:rPr lang="en-US" dirty="0"/>
              <a:t> </a:t>
            </a:r>
            <a:r>
              <a:rPr lang="en-US" dirty="0" err="1"/>
              <a:t>odgovorn</a:t>
            </a:r>
            <a:r>
              <a:rPr lang="sr-Latn-RS" dirty="0"/>
              <a:t>o</a:t>
            </a:r>
            <a:r>
              <a:rPr lang="en-US" dirty="0"/>
              <a:t>m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kliničk</a:t>
            </a:r>
            <a:r>
              <a:rPr lang="sr-Latn-RS" dirty="0"/>
              <a:t>e manifestacije</a:t>
            </a:r>
            <a:r>
              <a:rPr lang="en-US" dirty="0"/>
              <a:t> </a:t>
            </a:r>
            <a:r>
              <a:rPr lang="en-US" dirty="0" err="1"/>
              <a:t>serotoninskog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5ht</a:t>
            </a:r>
            <a:r>
              <a:rPr lang="en-US" dirty="0"/>
              <a:t> </a:t>
            </a:r>
            <a:r>
              <a:rPr lang="en-US" dirty="0" err="1"/>
              <a:t>receptora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post-</a:t>
            </a:r>
            <a:r>
              <a:rPr lang="en-US" dirty="0" err="1"/>
              <a:t>sinaptički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sr-Latn-RS" dirty="0"/>
              <a:t>ma</a:t>
            </a:r>
            <a:r>
              <a:rPr lang="en-US" dirty="0"/>
              <a:t> </a:t>
            </a:r>
            <a:r>
              <a:rPr lang="en-US" dirty="0" err="1"/>
              <a:t>varira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pojedinaca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serotoninskog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predvidiv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t</a:t>
            </a:r>
            <a:r>
              <a:rPr lang="en-US" dirty="0" err="1"/>
              <a:t>oksične</a:t>
            </a:r>
            <a:r>
              <a:rPr lang="en-US" dirty="0"/>
              <a:t> doze </a:t>
            </a:r>
            <a:r>
              <a:rPr lang="en-US" dirty="0" err="1"/>
              <a:t>variraju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supstanci</a:t>
            </a:r>
            <a:r>
              <a:rPr lang="en-US" dirty="0"/>
              <a:t>, </a:t>
            </a:r>
            <a:endParaRPr lang="sr-Latn-RS" dirty="0"/>
          </a:p>
          <a:p>
            <a:r>
              <a:rPr lang="sr-Latn-RS" dirty="0"/>
              <a:t>za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sr-Latn-RS" dirty="0"/>
              <a:t>od vrste</a:t>
            </a:r>
            <a:r>
              <a:rPr lang="en-US" dirty="0"/>
              <a:t> </a:t>
            </a:r>
            <a:r>
              <a:rPr lang="en-US" dirty="0" err="1"/>
              <a:t>lekov</a:t>
            </a:r>
            <a:r>
              <a:rPr lang="sr-Latn-RS" dirty="0"/>
              <a:t>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jetre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Serotoninsk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sr-Latn-RS" dirty="0"/>
              <a:t>lekova</a:t>
            </a:r>
            <a:r>
              <a:rPr lang="en-US" dirty="0"/>
              <a:t> s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mehanizmima</a:t>
            </a:r>
            <a:r>
              <a:rPr lang="en-US" dirty="0"/>
              <a:t> </a:t>
            </a:r>
            <a:r>
              <a:rPr lang="en-US" dirty="0" err="1"/>
              <a:t>djelovanja</a:t>
            </a:r>
            <a:r>
              <a:rPr lang="en-US" dirty="0"/>
              <a:t> , </a:t>
            </a:r>
            <a:endParaRPr lang="sr-Latn-RS" dirty="0"/>
          </a:p>
          <a:p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rezultirati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kombinacij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simultane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serotonina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1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anesthesiology.pubs.asahq.org/data/Journals/JASA/931119/25FF1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1" y="766482"/>
            <a:ext cx="9507070" cy="5298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7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Termin</a:t>
            </a:r>
            <a:r>
              <a:rPr lang="en-US" dirty="0"/>
              <a:t> SS,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opisan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„</a:t>
            </a:r>
            <a:r>
              <a:rPr lang="en-US" dirty="0" err="1"/>
              <a:t>indolamin</a:t>
            </a:r>
            <a:r>
              <a:rPr lang="sr-Latn-RS" dirty="0"/>
              <a:t>ski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sr-Latn-RS" dirty="0"/>
              <a:t>“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serotoninsk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(SS) se </a:t>
            </a:r>
            <a:r>
              <a:rPr lang="en-US" dirty="0" err="1"/>
              <a:t>koristi</a:t>
            </a:r>
            <a:r>
              <a:rPr lang="en-US" dirty="0"/>
              <a:t> od 1991.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sr-Latn-RS" dirty="0"/>
              <a:t>posmatranjem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sr-Latn-RS" dirty="0"/>
              <a:t>miševa-</a:t>
            </a:r>
            <a:r>
              <a:rPr lang="en-US" dirty="0" err="1"/>
              <a:t>Sternbach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posl</a:t>
            </a:r>
            <a:r>
              <a:rPr lang="sr-Latn-RS" dirty="0"/>
              <a:t>e</a:t>
            </a:r>
            <a:r>
              <a:rPr lang="en-US" dirty="0" err="1"/>
              <a:t>dica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terapijskih</a:t>
            </a:r>
            <a:r>
              <a:rPr lang="en-US" dirty="0"/>
              <a:t> d</a:t>
            </a:r>
            <a:r>
              <a:rPr lang="sr-Latn-RS" dirty="0"/>
              <a:t>oza lekova</a:t>
            </a:r>
            <a:r>
              <a:rPr lang="en-US" dirty="0"/>
              <a:t>, </a:t>
            </a:r>
            <a:r>
              <a:rPr lang="en-US" dirty="0" err="1"/>
              <a:t>samotrovanja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sr-Latn-RS" dirty="0"/>
              <a:t> lekova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preterane</a:t>
            </a:r>
            <a:r>
              <a:rPr lang="en-US" dirty="0"/>
              <a:t> </a:t>
            </a:r>
            <a:r>
              <a:rPr lang="en-US" dirty="0" err="1"/>
              <a:t>stimulacije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perifern</a:t>
            </a:r>
            <a:r>
              <a:rPr lang="sr-Latn-RS" dirty="0"/>
              <a:t>og</a:t>
            </a:r>
            <a:r>
              <a:rPr lang="en-US" dirty="0"/>
              <a:t> serotonin</a:t>
            </a:r>
            <a:r>
              <a:rPr lang="sr-Latn-RS" dirty="0"/>
              <a:t>skog</a:t>
            </a:r>
            <a:r>
              <a:rPr lang="en-US" dirty="0"/>
              <a:t> </a:t>
            </a:r>
            <a:r>
              <a:rPr lang="sr-Latn-RS" dirty="0"/>
              <a:t>sistema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sr-Latn-RS" dirty="0"/>
              <a:t>ispoljavanja</a:t>
            </a:r>
            <a:r>
              <a:rPr lang="en-US" dirty="0"/>
              <a:t> od </a:t>
            </a:r>
            <a:r>
              <a:rPr lang="en-US" dirty="0" err="1"/>
              <a:t>simptom</a:t>
            </a:r>
            <a:r>
              <a:rPr lang="sr-Latn-RS" dirty="0"/>
              <a:t>a-</a:t>
            </a:r>
            <a:r>
              <a:rPr lang="en-US" dirty="0"/>
              <a:t>tremor, do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opasnih</a:t>
            </a:r>
            <a:r>
              <a:rPr lang="en-US" dirty="0"/>
              <a:t> </a:t>
            </a:r>
            <a:r>
              <a:rPr lang="en-US" dirty="0" err="1"/>
              <a:t>akutn</a:t>
            </a:r>
            <a:r>
              <a:rPr lang="sr-Latn-RS" dirty="0"/>
              <a:t>ih stanja</a:t>
            </a:r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44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41328" y="231221"/>
            <a:ext cx="11266940" cy="47494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3775" y="5230906"/>
            <a:ext cx="7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9859" y="2014240"/>
            <a:ext cx="1237129" cy="291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reserpin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2417" y="2601846"/>
            <a:ext cx="2010335" cy="3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chlorpromazin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859" y="3070001"/>
            <a:ext cx="1573306" cy="295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fluphenzin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3229" y="4020670"/>
            <a:ext cx="1344706" cy="349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haloperidol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77136" y="4009891"/>
            <a:ext cx="1196788" cy="40341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clozapin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1236" y="3236905"/>
            <a:ext cx="1559314" cy="272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risperidon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34718" y="2815533"/>
            <a:ext cx="1371600" cy="2907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olanzapin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29258" y="4120138"/>
            <a:ext cx="1372096" cy="349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zipresidon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05317" y="4993737"/>
            <a:ext cx="1192918" cy="78297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2002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1328" y="5032452"/>
            <a:ext cx="1713613" cy="76648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54941" y="5032452"/>
            <a:ext cx="1721224" cy="766482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76165" y="5032452"/>
            <a:ext cx="1819835" cy="766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59777" y="5032452"/>
            <a:ext cx="2004340" cy="766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73446" y="5032452"/>
            <a:ext cx="1765683" cy="766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641541" y="5032453"/>
            <a:ext cx="1219929" cy="722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2000</a:t>
            </a:r>
          </a:p>
        </p:txBody>
      </p:sp>
      <p:cxnSp>
        <p:nvCxnSpPr>
          <p:cNvPr id="1027" name="Straight Arrow Connector 1026"/>
          <p:cNvCxnSpPr/>
          <p:nvPr/>
        </p:nvCxnSpPr>
        <p:spPr>
          <a:xfrm>
            <a:off x="11671683" y="3304723"/>
            <a:ext cx="0" cy="17277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027"/>
          <p:cNvSpPr/>
          <p:nvPr/>
        </p:nvSpPr>
        <p:spPr>
          <a:xfrm>
            <a:off x="10717307" y="2954223"/>
            <a:ext cx="1344094" cy="35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aripiprazol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1" name="Straight Arrow Connector 1030"/>
          <p:cNvCxnSpPr>
            <a:endCxn id="25" idx="0"/>
          </p:cNvCxnSpPr>
          <p:nvPr/>
        </p:nvCxnSpPr>
        <p:spPr>
          <a:xfrm>
            <a:off x="1694329" y="2301202"/>
            <a:ext cx="3806" cy="2731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/>
          <p:nvPr/>
        </p:nvCxnSpPr>
        <p:spPr>
          <a:xfrm>
            <a:off x="2178423" y="2954223"/>
            <a:ext cx="0" cy="20782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33"/>
          <p:cNvSpPr/>
          <p:nvPr/>
        </p:nvSpPr>
        <p:spPr>
          <a:xfrm>
            <a:off x="2178423" y="3605146"/>
            <a:ext cx="524436" cy="3835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1954</a:t>
            </a:r>
          </a:p>
        </p:txBody>
      </p:sp>
      <p:cxnSp>
        <p:nvCxnSpPr>
          <p:cNvPr id="1036" name="Straight Arrow Connector 1035"/>
          <p:cNvCxnSpPr/>
          <p:nvPr/>
        </p:nvCxnSpPr>
        <p:spPr>
          <a:xfrm>
            <a:off x="2702859" y="3365836"/>
            <a:ext cx="0" cy="167736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2702859" y="4338302"/>
            <a:ext cx="566653" cy="3278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1959</a:t>
            </a:r>
          </a:p>
        </p:txBody>
      </p:sp>
      <p:cxnSp>
        <p:nvCxnSpPr>
          <p:cNvPr id="1039" name="Straight Arrow Connector 1038"/>
          <p:cNvCxnSpPr/>
          <p:nvPr/>
        </p:nvCxnSpPr>
        <p:spPr>
          <a:xfrm>
            <a:off x="4276165" y="4370294"/>
            <a:ext cx="0" cy="66215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Rectangle 1039"/>
          <p:cNvSpPr/>
          <p:nvPr/>
        </p:nvSpPr>
        <p:spPr>
          <a:xfrm>
            <a:off x="4276165" y="4502215"/>
            <a:ext cx="566652" cy="3074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1967</a:t>
            </a:r>
          </a:p>
        </p:txBody>
      </p:sp>
      <p:cxnSp>
        <p:nvCxnSpPr>
          <p:cNvPr id="1042" name="Straight Arrow Connector 1041"/>
          <p:cNvCxnSpPr/>
          <p:nvPr/>
        </p:nvCxnSpPr>
        <p:spPr>
          <a:xfrm>
            <a:off x="7178854" y="4370294"/>
            <a:ext cx="0" cy="6729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Rectangle 1042"/>
          <p:cNvSpPr/>
          <p:nvPr/>
        </p:nvSpPr>
        <p:spPr>
          <a:xfrm>
            <a:off x="6508376" y="4413303"/>
            <a:ext cx="670478" cy="25282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1975</a:t>
            </a:r>
          </a:p>
        </p:txBody>
      </p:sp>
      <p:sp>
        <p:nvSpPr>
          <p:cNvPr id="1044" name="Rectangle 1043"/>
          <p:cNvSpPr/>
          <p:nvPr/>
        </p:nvSpPr>
        <p:spPr>
          <a:xfrm>
            <a:off x="7178854" y="4413303"/>
            <a:ext cx="654690" cy="2426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0000"/>
                </a:solidFill>
              </a:rPr>
              <a:t>1982</a:t>
            </a:r>
          </a:p>
        </p:txBody>
      </p:sp>
      <p:cxnSp>
        <p:nvCxnSpPr>
          <p:cNvPr id="1050" name="Straight Arrow Connector 1049"/>
          <p:cNvCxnSpPr/>
          <p:nvPr/>
        </p:nvCxnSpPr>
        <p:spPr>
          <a:xfrm>
            <a:off x="9080206" y="3509683"/>
            <a:ext cx="0" cy="1510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/>
          <p:cNvSpPr/>
          <p:nvPr/>
        </p:nvSpPr>
        <p:spPr>
          <a:xfrm>
            <a:off x="9090212" y="3988678"/>
            <a:ext cx="645459" cy="349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1993</a:t>
            </a:r>
          </a:p>
        </p:txBody>
      </p:sp>
      <p:cxnSp>
        <p:nvCxnSpPr>
          <p:cNvPr id="1053" name="Straight Arrow Connector 1052"/>
          <p:cNvCxnSpPr/>
          <p:nvPr/>
        </p:nvCxnSpPr>
        <p:spPr>
          <a:xfrm>
            <a:off x="9839129" y="3125323"/>
            <a:ext cx="0" cy="1912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1053"/>
          <p:cNvSpPr/>
          <p:nvPr/>
        </p:nvSpPr>
        <p:spPr>
          <a:xfrm>
            <a:off x="9839129" y="3330753"/>
            <a:ext cx="582342" cy="315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1996</a:t>
            </a:r>
          </a:p>
        </p:txBody>
      </p:sp>
      <p:sp>
        <p:nvSpPr>
          <p:cNvPr id="1055" name="Rectangle 1054"/>
          <p:cNvSpPr/>
          <p:nvPr/>
        </p:nvSpPr>
        <p:spPr>
          <a:xfrm>
            <a:off x="9965562" y="3795324"/>
            <a:ext cx="1423792" cy="225346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quetiapin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59" name="Straight Arrow Connector 1058"/>
          <p:cNvCxnSpPr/>
          <p:nvPr/>
        </p:nvCxnSpPr>
        <p:spPr>
          <a:xfrm>
            <a:off x="10043510" y="4036557"/>
            <a:ext cx="25511" cy="1006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Arrow Connector 1060"/>
          <p:cNvCxnSpPr>
            <a:stCxn id="21" idx="2"/>
          </p:cNvCxnSpPr>
          <p:nvPr/>
        </p:nvCxnSpPr>
        <p:spPr>
          <a:xfrm>
            <a:off x="10815306" y="4469762"/>
            <a:ext cx="0" cy="573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Rectangle 1061"/>
          <p:cNvSpPr/>
          <p:nvPr/>
        </p:nvSpPr>
        <p:spPr>
          <a:xfrm>
            <a:off x="10802318" y="4579547"/>
            <a:ext cx="574048" cy="337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703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028" grpId="0" animBg="1"/>
      <p:bldP spid="1034" grpId="0" animBg="1"/>
      <p:bldP spid="1037" grpId="0" animBg="1"/>
      <p:bldP spid="1040" grpId="0" animBg="1"/>
      <p:bldP spid="1043" grpId="0" animBg="1"/>
      <p:bldP spid="1044" grpId="0" animBg="1"/>
      <p:bldP spid="1051" grpId="0" animBg="1"/>
      <p:bldP spid="1054" grpId="0" animBg="1"/>
      <p:bldP spid="1055" grpId="0" animBg="1"/>
      <p:bldP spid="10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Početak</a:t>
            </a:r>
            <a:r>
              <a:rPr lang="en-US" dirty="0"/>
              <a:t> je </a:t>
            </a:r>
            <a:r>
              <a:rPr lang="en-US" dirty="0" err="1"/>
              <a:t>iznenad</a:t>
            </a:r>
            <a:r>
              <a:rPr lang="sr-Latn-RS" dirty="0"/>
              <a:t>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progresija</a:t>
            </a:r>
            <a:r>
              <a:rPr lang="en-US" dirty="0"/>
              <a:t> je </a:t>
            </a:r>
            <a:r>
              <a:rPr lang="en-US" dirty="0" err="1"/>
              <a:t>brza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rešiti</a:t>
            </a:r>
            <a:r>
              <a:rPr lang="en-US" dirty="0"/>
              <a:t> u </a:t>
            </a:r>
            <a:r>
              <a:rPr lang="sr-Latn-RS" dirty="0"/>
              <a:t>okviru </a:t>
            </a:r>
            <a:r>
              <a:rPr lang="en-US" dirty="0"/>
              <a:t>24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 </a:t>
            </a:r>
            <a:r>
              <a:rPr lang="sr-Latn-RS" dirty="0"/>
              <a:t>upotrebe leka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Postoje</a:t>
            </a:r>
            <a:r>
              <a:rPr lang="en-US" dirty="0"/>
              <a:t> 3 </a:t>
            </a:r>
            <a:r>
              <a:rPr lang="en-US" dirty="0" err="1"/>
              <a:t>kategorije</a:t>
            </a:r>
            <a:r>
              <a:rPr lang="sr-Latn-RS" dirty="0"/>
              <a:t>-nivoa težine stanja</a:t>
            </a:r>
          </a:p>
          <a:p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i kod</a:t>
            </a:r>
            <a:r>
              <a:rPr lang="en-US" dirty="0"/>
              <a:t> NMS, </a:t>
            </a:r>
            <a:r>
              <a:rPr lang="sr-Latn-RS" dirty="0"/>
              <a:t>Dg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isključenju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8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austinpublishinggroup.com/pharmacology-therapeutics/fulltext/images/ajpt-v3-id1072-g002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54" y="1129552"/>
            <a:ext cx="8364070" cy="476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1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Сродна слик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5" y="405990"/>
            <a:ext cx="5392271" cy="62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Sternbach</a:t>
            </a:r>
            <a:r>
              <a:rPr lang="en-US" dirty="0"/>
              <a:t> Criteria for serotonin syndrome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6437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A. </a:t>
            </a:r>
            <a:r>
              <a:rPr lang="en-US" dirty="0" err="1"/>
              <a:t>Poklapa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primenom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povećanj</a:t>
            </a:r>
            <a:r>
              <a:rPr lang="sr-Latn-RS" dirty="0"/>
              <a:t>em doze</a:t>
            </a:r>
            <a:r>
              <a:rPr lang="en-US" dirty="0"/>
              <a:t> </a:t>
            </a:r>
            <a:r>
              <a:rPr lang="en-US" dirty="0" err="1"/>
              <a:t>poznatog</a:t>
            </a:r>
            <a:r>
              <a:rPr lang="en-US" dirty="0"/>
              <a:t> </a:t>
            </a:r>
            <a:r>
              <a:rPr lang="en-US" dirty="0" err="1"/>
              <a:t>serotonergičk</a:t>
            </a:r>
            <a:r>
              <a:rPr lang="sr-Latn-RS" dirty="0"/>
              <a:t>og leka</a:t>
            </a:r>
          </a:p>
          <a:p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tri od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kliničkih</a:t>
            </a:r>
            <a:r>
              <a:rPr lang="en-US" dirty="0"/>
              <a:t> s</a:t>
            </a:r>
            <a:r>
              <a:rPr lang="sr-Latn-RS" dirty="0"/>
              <a:t>imptoma</a:t>
            </a:r>
            <a:r>
              <a:rPr lang="en-US" dirty="0"/>
              <a:t>:</a:t>
            </a:r>
            <a:endParaRPr lang="sr-Latn-RS" dirty="0"/>
          </a:p>
          <a:p>
            <a:r>
              <a:rPr lang="en-US" dirty="0"/>
              <a:t>1)</a:t>
            </a:r>
            <a:r>
              <a:rPr lang="sr-Latn-RS" dirty="0"/>
              <a:t>izmene</a:t>
            </a:r>
            <a:r>
              <a:rPr lang="en-US" dirty="0"/>
              <a:t> Mental</a:t>
            </a:r>
            <a:r>
              <a:rPr lang="sr-Latn-RS" dirty="0"/>
              <a:t>nog statusa</a:t>
            </a:r>
            <a:r>
              <a:rPr lang="en-US" dirty="0"/>
              <a:t> (</a:t>
            </a:r>
            <a:r>
              <a:rPr lang="sr-Latn-RS" dirty="0"/>
              <a:t>k</a:t>
            </a:r>
            <a:r>
              <a:rPr lang="en-US" dirty="0"/>
              <a:t>o</a:t>
            </a:r>
            <a:r>
              <a:rPr lang="sr-Latn-RS" dirty="0"/>
              <a:t>nfuzija</a:t>
            </a:r>
            <a:r>
              <a:rPr lang="en-US" dirty="0"/>
              <a:t>, h</a:t>
            </a:r>
            <a:r>
              <a:rPr lang="sr-Latn-RS" dirty="0"/>
              <a:t>i</a:t>
            </a:r>
            <a:r>
              <a:rPr lang="en-US" dirty="0" err="1"/>
              <a:t>pomani</a:t>
            </a:r>
            <a:r>
              <a:rPr lang="sr-Latn-RS" dirty="0"/>
              <a:t>j</a:t>
            </a:r>
            <a:r>
              <a:rPr lang="en-US" dirty="0"/>
              <a:t>a)</a:t>
            </a:r>
          </a:p>
          <a:p>
            <a:r>
              <a:rPr lang="en-US" dirty="0"/>
              <a:t>2) </a:t>
            </a:r>
            <a:r>
              <a:rPr lang="en-US" dirty="0" err="1"/>
              <a:t>Agita</a:t>
            </a:r>
            <a:r>
              <a:rPr lang="sr-Latn-RS" dirty="0"/>
              <a:t>cija</a:t>
            </a:r>
            <a:endParaRPr lang="en-US" dirty="0"/>
          </a:p>
          <a:p>
            <a:r>
              <a:rPr lang="en-US" dirty="0"/>
              <a:t>3) M</a:t>
            </a:r>
            <a:r>
              <a:rPr lang="sr-Latn-RS" dirty="0"/>
              <a:t>i</a:t>
            </a:r>
            <a:r>
              <a:rPr lang="en-US" dirty="0"/>
              <a:t>o</a:t>
            </a:r>
            <a:r>
              <a:rPr lang="sr-Latn-RS" dirty="0"/>
              <a:t>k</a:t>
            </a:r>
            <a:r>
              <a:rPr lang="en-US" dirty="0" err="1"/>
              <a:t>lonus</a:t>
            </a:r>
            <a:endParaRPr lang="en-US" dirty="0"/>
          </a:p>
          <a:p>
            <a:r>
              <a:rPr lang="en-US" dirty="0"/>
              <a:t>4) H</a:t>
            </a:r>
            <a:r>
              <a:rPr lang="sr-Latn-RS" dirty="0"/>
              <a:t>i</a:t>
            </a:r>
            <a:r>
              <a:rPr lang="en-US" dirty="0" err="1"/>
              <a:t>perrefle</a:t>
            </a:r>
            <a:r>
              <a:rPr lang="sr-Latn-RS" dirty="0"/>
              <a:t>ks</a:t>
            </a:r>
            <a:r>
              <a:rPr lang="en-US" dirty="0" err="1"/>
              <a:t>i</a:t>
            </a:r>
            <a:r>
              <a:rPr lang="sr-Latn-RS" dirty="0"/>
              <a:t>j</a:t>
            </a:r>
            <a:r>
              <a:rPr lang="en-US" dirty="0"/>
              <a:t>a</a:t>
            </a:r>
          </a:p>
          <a:p>
            <a:r>
              <a:rPr lang="en-US" dirty="0"/>
              <a:t>5) </a:t>
            </a:r>
            <a:r>
              <a:rPr lang="en-US" dirty="0" err="1"/>
              <a:t>Dia</a:t>
            </a:r>
            <a:r>
              <a:rPr lang="sr-Latn-RS" dirty="0"/>
              <a:t>f</a:t>
            </a:r>
            <a:r>
              <a:rPr lang="en-US" dirty="0"/>
              <a:t>ore</a:t>
            </a:r>
            <a:r>
              <a:rPr lang="sr-Latn-RS" dirty="0"/>
              <a:t>za</a:t>
            </a:r>
            <a:endParaRPr lang="en-US" dirty="0"/>
          </a:p>
          <a:p>
            <a:r>
              <a:rPr lang="en-US" dirty="0"/>
              <a:t>6) </a:t>
            </a:r>
            <a:r>
              <a:rPr lang="sr-Latn-RS" dirty="0"/>
              <a:t>tremor muskulature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7) Tremor</a:t>
            </a:r>
            <a:r>
              <a:rPr lang="sr-Latn-RS" dirty="0"/>
              <a:t> ruku</a:t>
            </a:r>
            <a:endParaRPr lang="en-US" dirty="0"/>
          </a:p>
          <a:p>
            <a:r>
              <a:rPr lang="en-US" dirty="0"/>
              <a:t>8) D</a:t>
            </a:r>
            <a:r>
              <a:rPr lang="sr-Latn-RS" dirty="0"/>
              <a:t>iareja</a:t>
            </a:r>
            <a:endParaRPr lang="en-US" dirty="0"/>
          </a:p>
          <a:p>
            <a:r>
              <a:rPr lang="en-US" dirty="0"/>
              <a:t>9) In</a:t>
            </a:r>
            <a:r>
              <a:rPr lang="sr-Latn-RS" dirty="0"/>
              <a:t>koordinacija</a:t>
            </a:r>
            <a:endParaRPr lang="en-US" dirty="0"/>
          </a:p>
          <a:p>
            <a:r>
              <a:rPr lang="en-US" dirty="0"/>
              <a:t>10)</a:t>
            </a:r>
            <a:r>
              <a:rPr lang="sr-Latn-RS" dirty="0"/>
              <a:t> groznica</a:t>
            </a:r>
            <a:endParaRPr lang="en-US" dirty="0"/>
          </a:p>
          <a:p>
            <a:r>
              <a:rPr lang="en-US" dirty="0"/>
              <a:t>B. </a:t>
            </a:r>
            <a:r>
              <a:rPr lang="sr-Latn-RS" dirty="0"/>
              <a:t>Odbacuju se druge etiologije kao</a:t>
            </a:r>
            <a:r>
              <a:rPr lang="en-US" dirty="0"/>
              <a:t> </a:t>
            </a:r>
            <a:r>
              <a:rPr lang="en-US" dirty="0" err="1"/>
              <a:t>infecti</a:t>
            </a:r>
            <a:r>
              <a:rPr lang="sr-Latn-RS" dirty="0"/>
              <a:t>vna</a:t>
            </a:r>
            <a:r>
              <a:rPr lang="en-US" dirty="0"/>
              <a:t>, </a:t>
            </a:r>
            <a:r>
              <a:rPr lang="en-US" dirty="0" err="1"/>
              <a:t>metaboli</a:t>
            </a:r>
            <a:r>
              <a:rPr lang="sr-Latn-RS" dirty="0"/>
              <a:t>čka</a:t>
            </a:r>
            <a:r>
              <a:rPr lang="en-US" dirty="0"/>
              <a:t>, </a:t>
            </a:r>
            <a:r>
              <a:rPr lang="sr-Latn-RS" dirty="0"/>
              <a:t>upotreba pas</a:t>
            </a:r>
            <a:r>
              <a:rPr lang="en-US" dirty="0"/>
              <a:t>)</a:t>
            </a:r>
          </a:p>
          <a:p>
            <a:r>
              <a:rPr lang="en-US" dirty="0"/>
              <a:t>C. </a:t>
            </a:r>
            <a:r>
              <a:rPr lang="en-US" dirty="0" err="1"/>
              <a:t>Antipsihotik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p</a:t>
            </a:r>
            <a:r>
              <a:rPr lang="sr-Latn-RS" dirty="0"/>
              <a:t>rimenjen niti</a:t>
            </a:r>
            <a:r>
              <a:rPr lang="en-US" dirty="0"/>
              <a:t> </a:t>
            </a:r>
            <a:r>
              <a:rPr lang="sr-Latn-RS" dirty="0"/>
              <a:t>je </a:t>
            </a:r>
            <a:r>
              <a:rPr lang="en-US" dirty="0" err="1"/>
              <a:t>povećan</a:t>
            </a:r>
            <a:r>
              <a:rPr lang="sr-Latn-RS" dirty="0"/>
              <a:t>a</a:t>
            </a:r>
            <a:r>
              <a:rPr lang="en-US" dirty="0"/>
              <a:t> doze pre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sr-Latn-RS" dirty="0"/>
              <a:t>navedenih </a:t>
            </a:r>
            <a:r>
              <a:rPr lang="en-US" dirty="0" err="1"/>
              <a:t>simptom</a:t>
            </a:r>
            <a:r>
              <a:rPr lang="sr-Latn-RS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Резултат слика за pathogenesis of serotonin syndrom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8" y="989621"/>
            <a:ext cx="7221069" cy="54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Fink </a:t>
            </a:r>
            <a:r>
              <a:rPr lang="sr-Latn-RS" dirty="0"/>
              <a:t>ističe</a:t>
            </a:r>
            <a:r>
              <a:rPr lang="en-US" dirty="0"/>
              <a:t> </a:t>
            </a:r>
            <a:r>
              <a:rPr lang="sr-Latn-RS" dirty="0"/>
              <a:t>da postoji </a:t>
            </a:r>
            <a:r>
              <a:rPr lang="en-US" dirty="0" err="1"/>
              <a:t>akutn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neurotoksičn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NMS </a:t>
            </a:r>
            <a:r>
              <a:rPr lang="en-US" dirty="0" err="1"/>
              <a:t>i</a:t>
            </a:r>
            <a:r>
              <a:rPr lang="en-US" dirty="0"/>
              <a:t> SS </a:t>
            </a:r>
            <a:endParaRPr lang="sr-Latn-RS" dirty="0"/>
          </a:p>
          <a:p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RS" dirty="0"/>
              <a:t>malignu </a:t>
            </a:r>
            <a:r>
              <a:rPr lang="en-US" dirty="0" err="1"/>
              <a:t>katatonij</a:t>
            </a:r>
            <a:r>
              <a:rPr lang="sr-Latn-RS" dirty="0"/>
              <a:t>u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podtipov</a:t>
            </a:r>
            <a:r>
              <a:rPr lang="sr-Latn-RS" dirty="0"/>
              <a:t>i ovog spektra 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sr-Latn-RS" dirty="0"/>
              <a:t>nms - ss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smrtonosne</a:t>
            </a:r>
            <a:r>
              <a:rPr lang="en-US" dirty="0"/>
              <a:t> </a:t>
            </a:r>
            <a:r>
              <a:rPr lang="en-US" dirty="0" err="1"/>
              <a:t>katatonij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maligne</a:t>
            </a:r>
            <a:r>
              <a:rPr lang="en-US" dirty="0"/>
              <a:t> </a:t>
            </a:r>
            <a:r>
              <a:rPr lang="en-US" dirty="0" err="1"/>
              <a:t>hipertermije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antiholinergičk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toksičnosti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maligni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cerebroto</a:t>
            </a:r>
            <a:r>
              <a:rPr lang="sr-Latn-RS" dirty="0"/>
              <a:t>ksičnim </a:t>
            </a:r>
            <a:r>
              <a:rPr lang="en-US" dirty="0" err="1"/>
              <a:t>sindrom</a:t>
            </a:r>
            <a:r>
              <a:rPr lang="sr-Latn-RS" dirty="0"/>
              <a:t>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8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 dirty="0"/>
              <a:t>izmene</a:t>
            </a:r>
            <a:r>
              <a:rPr lang="en-US" dirty="0"/>
              <a:t> </a:t>
            </a:r>
            <a:r>
              <a:rPr lang="en-US" dirty="0" err="1"/>
              <a:t>mentaln</a:t>
            </a:r>
            <a:r>
              <a:rPr lang="sr-Latn-RS" dirty="0"/>
              <a:t>og</a:t>
            </a:r>
            <a:r>
              <a:rPr lang="en-US" dirty="0"/>
              <a:t> status</a:t>
            </a:r>
            <a:r>
              <a:rPr lang="sr-Latn-RS" dirty="0"/>
              <a:t>a</a:t>
            </a:r>
            <a:r>
              <a:rPr lang="en-US" dirty="0"/>
              <a:t>, EPS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autonomni</a:t>
            </a:r>
            <a:r>
              <a:rPr lang="en-US" dirty="0"/>
              <a:t> </a:t>
            </a:r>
            <a:r>
              <a:rPr lang="en-US" dirty="0" err="1"/>
              <a:t>poremećaji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sr-Latn-RS" dirty="0"/>
              <a:t> svih pomenutih sindroma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dilema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sr-Latn-RS" dirty="0"/>
              <a:t>treba</a:t>
            </a:r>
            <a:r>
              <a:rPr lang="en-US" dirty="0"/>
              <a:t> </a:t>
            </a:r>
            <a:r>
              <a:rPr lang="en-US" dirty="0" err="1"/>
              <a:t>razlikova</a:t>
            </a:r>
            <a:r>
              <a:rPr lang="sr-Latn-RS" dirty="0"/>
              <a:t>ti</a:t>
            </a:r>
            <a:r>
              <a:rPr lang="en-US" dirty="0"/>
              <a:t> NMS </a:t>
            </a:r>
            <a:r>
              <a:rPr lang="sr-Latn-RS" dirty="0"/>
              <a:t>od</a:t>
            </a:r>
            <a:r>
              <a:rPr lang="en-US" dirty="0"/>
              <a:t> SS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febriln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katatoni</a:t>
            </a:r>
            <a:r>
              <a:rPr lang="sr-Latn-RS" dirty="0"/>
              <a:t>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razumijevanje</a:t>
            </a:r>
            <a:r>
              <a:rPr lang="en-US" dirty="0"/>
              <a:t> </a:t>
            </a:r>
            <a:r>
              <a:rPr lang="en-US" dirty="0" err="1"/>
              <a:t>patofizioloških</a:t>
            </a:r>
            <a:r>
              <a:rPr lang="en-US" dirty="0"/>
              <a:t> </a:t>
            </a:r>
            <a:r>
              <a:rPr lang="en-US" dirty="0" err="1"/>
              <a:t>pozadina</a:t>
            </a:r>
            <a:r>
              <a:rPr lang="en-US" dirty="0"/>
              <a:t> ova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sr-Latn-RS" dirty="0"/>
              <a:t>sindroma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sr-Latn-RS" dirty="0"/>
              <a:t>sagledavanje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sistemsk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u </a:t>
            </a:r>
            <a:r>
              <a:rPr lang="sr-Latn-RS" dirty="0"/>
              <a:t>dijagnozi i lečenju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3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austinpublishinggroup.com/pharmacology-therapeutics/fulltext/images/ajpt-v3-id1072-g003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4" y="1008529"/>
            <a:ext cx="5997387" cy="497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4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Selektivni</a:t>
            </a:r>
            <a:r>
              <a:rPr lang="en-US" dirty="0"/>
              <a:t> inhibitor </a:t>
            </a:r>
            <a:r>
              <a:rPr lang="en-US" dirty="0" err="1"/>
              <a:t>preuzimanja</a:t>
            </a:r>
            <a:r>
              <a:rPr lang="en-US" dirty="0"/>
              <a:t> </a:t>
            </a:r>
            <a:r>
              <a:rPr lang="en-US" dirty="0" err="1"/>
              <a:t>serotonina</a:t>
            </a:r>
            <a:r>
              <a:rPr lang="en-US" dirty="0"/>
              <a:t> (SSRI)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neurolept</a:t>
            </a:r>
            <a:r>
              <a:rPr lang="sr-Latn-RS" dirty="0"/>
              <a:t>ci</a:t>
            </a:r>
            <a:r>
              <a:rPr lang="en-US" dirty="0"/>
              <a:t>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kombinaciji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u </a:t>
            </a:r>
            <a:r>
              <a:rPr lang="sr-Latn-RS" dirty="0"/>
              <a:t>slučajevima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sr-Latn-RS" dirty="0"/>
              <a:t>postoji </a:t>
            </a:r>
            <a:r>
              <a:rPr lang="en-US" dirty="0" err="1"/>
              <a:t>uznemirenost</a:t>
            </a:r>
            <a:r>
              <a:rPr lang="en-US" dirty="0"/>
              <a:t>, </a:t>
            </a:r>
            <a:r>
              <a:rPr lang="en-US" dirty="0" err="1"/>
              <a:t>nesanica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Ova  </a:t>
            </a:r>
            <a:r>
              <a:rPr lang="en-US" dirty="0" err="1"/>
              <a:t>praksa</a:t>
            </a:r>
            <a:r>
              <a:rPr lang="en-US" dirty="0"/>
              <a:t> je </a:t>
            </a:r>
            <a:r>
              <a:rPr lang="en-US" dirty="0" err="1"/>
              <a:t>dobila</a:t>
            </a:r>
            <a:r>
              <a:rPr lang="en-US" dirty="0"/>
              <a:t> trend </a:t>
            </a:r>
            <a:r>
              <a:rPr lang="en-US" dirty="0" err="1"/>
              <a:t>rasta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pacijenti</a:t>
            </a:r>
            <a:r>
              <a:rPr lang="en-US" dirty="0"/>
              <a:t> </a:t>
            </a:r>
            <a:r>
              <a:rPr lang="sr-Latn-RS" dirty="0"/>
              <a:t>su i</a:t>
            </a:r>
            <a:r>
              <a:rPr lang="en-US" dirty="0" err="1"/>
              <a:t>zložen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povećano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sr-Latn-RS" dirty="0"/>
              <a:t>u</a:t>
            </a:r>
            <a:r>
              <a:rPr lang="en-US" dirty="0"/>
              <a:t> od </a:t>
            </a:r>
            <a:r>
              <a:rPr lang="en-US" dirty="0" err="1"/>
              <a:t>neželjenih</a:t>
            </a:r>
            <a:r>
              <a:rPr lang="en-US" dirty="0"/>
              <a:t> </a:t>
            </a:r>
            <a:r>
              <a:rPr lang="en-US" dirty="0" err="1"/>
              <a:t>efekata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višestrukih</a:t>
            </a:r>
            <a:r>
              <a:rPr lang="en-US" dirty="0"/>
              <a:t> </a:t>
            </a:r>
            <a:r>
              <a:rPr lang="en-US" dirty="0" err="1"/>
              <a:t>farmakokinet</a:t>
            </a:r>
            <a:r>
              <a:rPr lang="sr-Latn-RS" dirty="0"/>
              <a:t>s</a:t>
            </a:r>
            <a:r>
              <a:rPr lang="en-US" dirty="0"/>
              <a:t>k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farmakodinam</a:t>
            </a:r>
            <a:r>
              <a:rPr lang="sr-Latn-RS" dirty="0"/>
              <a:t>s</a:t>
            </a:r>
            <a:r>
              <a:rPr lang="en-US" dirty="0"/>
              <a:t>k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interakcij</a:t>
            </a:r>
            <a:r>
              <a:rPr lang="sr-Latn-RS" dirty="0"/>
              <a:t>a</a:t>
            </a:r>
            <a:r>
              <a:rPr lang="en-US" dirty="0"/>
              <a:t> SSRI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atipični</a:t>
            </a:r>
            <a:r>
              <a:rPr lang="sr-Latn-RS" dirty="0"/>
              <a:t>h </a:t>
            </a:r>
            <a:r>
              <a:rPr lang="en-US" dirty="0" err="1"/>
              <a:t>antipsihoti</a:t>
            </a:r>
            <a:r>
              <a:rPr lang="sr-Latn-RS" dirty="0"/>
              <a:t>ka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Mogućnost </a:t>
            </a:r>
            <a:r>
              <a:rPr lang="en-US" dirty="0" err="1"/>
              <a:t>zajednički</a:t>
            </a:r>
            <a:r>
              <a:rPr lang="sr-Latn-RS" dirty="0"/>
              <a:t>h</a:t>
            </a:r>
            <a:r>
              <a:rPr lang="en-US" dirty="0"/>
              <a:t> </a:t>
            </a:r>
            <a:r>
              <a:rPr lang="en-US" dirty="0" err="1"/>
              <a:t>metaboliz</a:t>
            </a:r>
            <a:r>
              <a:rPr lang="sr-Latn-RS" dirty="0"/>
              <a:t>ama</a:t>
            </a:r>
            <a:r>
              <a:rPr lang="en-US" dirty="0"/>
              <a:t> </a:t>
            </a:r>
            <a:r>
              <a:rPr lang="en-US" dirty="0" err="1"/>
              <a:t>nek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antidepresiv</a:t>
            </a:r>
            <a:r>
              <a:rPr lang="sr-Latn-RS" dirty="0"/>
              <a:t>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 </a:t>
            </a:r>
            <a:r>
              <a:rPr lang="en-US" dirty="0" err="1"/>
              <a:t>triciklik</a:t>
            </a:r>
            <a:r>
              <a:rPr lang="sr-Latn-RS" dirty="0"/>
              <a:t>a</a:t>
            </a:r>
            <a:r>
              <a:rPr lang="en-US" dirty="0"/>
              <a:t> 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neurolepti</a:t>
            </a:r>
            <a:r>
              <a:rPr lang="sr-Latn-RS" dirty="0"/>
              <a:t>ka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 </a:t>
            </a:r>
            <a:r>
              <a:rPr lang="en-US" dirty="0" err="1"/>
              <a:t>atipični</a:t>
            </a:r>
            <a:r>
              <a:rPr lang="en-US" dirty="0"/>
              <a:t> </a:t>
            </a:r>
            <a:r>
              <a:rPr lang="en-US" dirty="0" err="1"/>
              <a:t>antipsihotici</a:t>
            </a:r>
            <a:r>
              <a:rPr lang="en-US" dirty="0"/>
              <a:t>) -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leka</a:t>
            </a:r>
            <a:r>
              <a:rPr lang="en-US" dirty="0"/>
              <a:t> </a:t>
            </a:r>
            <a:r>
              <a:rPr lang="en-US" dirty="0" err="1"/>
              <a:t>kompetitivno</a:t>
            </a:r>
            <a:r>
              <a:rPr lang="en-US" dirty="0"/>
              <a:t> </a:t>
            </a:r>
            <a:r>
              <a:rPr lang="en-US" dirty="0" err="1"/>
              <a:t>inhibi</a:t>
            </a:r>
            <a:r>
              <a:rPr lang="sr-Latn-RS" dirty="0"/>
              <a:t>raju</a:t>
            </a:r>
            <a:r>
              <a:rPr lang="en-US" dirty="0"/>
              <a:t> </a:t>
            </a:r>
            <a:r>
              <a:rPr lang="en-US" dirty="0" err="1"/>
              <a:t>degradaciju</a:t>
            </a:r>
            <a:r>
              <a:rPr lang="en-US" dirty="0"/>
              <a:t> </a:t>
            </a:r>
            <a:r>
              <a:rPr lang="en-US" dirty="0" err="1"/>
              <a:t>jed</a:t>
            </a:r>
            <a:r>
              <a:rPr lang="sr-Latn-RS" dirty="0"/>
              <a:t>an</a:t>
            </a:r>
            <a:r>
              <a:rPr lang="en-US" dirty="0"/>
              <a:t> drug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sr-Latn-RS" dirty="0"/>
              <a:t>oba leka </a:t>
            </a:r>
            <a:r>
              <a:rPr lang="en-US" dirty="0"/>
              <a:t>u </a:t>
            </a:r>
            <a:r>
              <a:rPr lang="en-US" dirty="0" err="1"/>
              <a:t>serumu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5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NMS,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SS, </a:t>
            </a:r>
            <a:r>
              <a:rPr lang="en-US" dirty="0" err="1"/>
              <a:t>kada</a:t>
            </a:r>
            <a:r>
              <a:rPr lang="en-US" dirty="0"/>
              <a:t> se</a:t>
            </a:r>
            <a:r>
              <a:rPr lang="sr-Latn-RS" dirty="0"/>
              <a:t> ovi lekovi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istovremen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primen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lekova</a:t>
            </a:r>
            <a:r>
              <a:rPr lang="en-US" dirty="0"/>
              <a:t> </a:t>
            </a:r>
            <a:r>
              <a:rPr lang="sr-Latn-RS" dirty="0"/>
              <a:t>otežava</a:t>
            </a:r>
            <a:r>
              <a:rPr lang="en-US" dirty="0"/>
              <a:t> </a:t>
            </a:r>
            <a:r>
              <a:rPr lang="en-US" dirty="0" err="1"/>
              <a:t>precizne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 NMS </a:t>
            </a:r>
            <a:r>
              <a:rPr lang="en-US" dirty="0" err="1"/>
              <a:t>i</a:t>
            </a:r>
            <a:r>
              <a:rPr lang="en-US" dirty="0"/>
              <a:t> SS , </a:t>
            </a:r>
            <a:endParaRPr lang="sr-Latn-RS" dirty="0"/>
          </a:p>
          <a:p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blaž</a:t>
            </a:r>
            <a:r>
              <a:rPr lang="sr-Latn-RS" dirty="0"/>
              <a:t>e forme ostaju neprepoznate</a:t>
            </a:r>
            <a:r>
              <a:rPr lang="en-US" dirty="0"/>
              <a:t> . </a:t>
            </a:r>
            <a:endParaRPr lang="sr-Latn-RS" dirty="0"/>
          </a:p>
          <a:p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antipsihotika-litij</a:t>
            </a:r>
            <a:r>
              <a:rPr lang="sr-Latn-RS" dirty="0"/>
              <a:t>uma</a:t>
            </a:r>
            <a:r>
              <a:rPr lang="en-US" dirty="0"/>
              <a:t> da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predispoziciju</a:t>
            </a:r>
            <a:r>
              <a:rPr lang="en-US" dirty="0"/>
              <a:t> </a:t>
            </a:r>
            <a:r>
              <a:rPr lang="sr-Latn-RS" dirty="0"/>
              <a:t>za razvoj </a:t>
            </a:r>
            <a:r>
              <a:rPr lang="en-US" dirty="0"/>
              <a:t>NMS. </a:t>
            </a:r>
            <a:endParaRPr lang="sr-Latn-RS" dirty="0"/>
          </a:p>
          <a:p>
            <a:r>
              <a:rPr lang="en-US" dirty="0" err="1"/>
              <a:t>dugotrajno</a:t>
            </a:r>
            <a:r>
              <a:rPr lang="en-US" dirty="0"/>
              <a:t>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antidepresivima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sr-Latn-RS" dirty="0"/>
              <a:t>super-</a:t>
            </a:r>
            <a:r>
              <a:rPr lang="en-US" dirty="0" err="1"/>
              <a:t>supersenzitivnosti</a:t>
            </a:r>
            <a:r>
              <a:rPr lang="sr-Latn-RS" dirty="0"/>
              <a:t> holinergičkih receptora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</a:t>
            </a:r>
            <a:r>
              <a:rPr lang="sr-Latn-RS" dirty="0"/>
              <a:t>povećava</a:t>
            </a:r>
            <a:r>
              <a:rPr lang="en-US" dirty="0"/>
              <a:t> </a:t>
            </a:r>
            <a:r>
              <a:rPr lang="en-US" dirty="0" err="1"/>
              <a:t>dopaminergički</a:t>
            </a:r>
            <a:r>
              <a:rPr lang="sr-Latn-RS" dirty="0"/>
              <a:t> status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2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stručnjaka</a:t>
            </a:r>
            <a:r>
              <a:rPr lang="en-US" dirty="0"/>
              <a:t> </a:t>
            </a:r>
            <a:r>
              <a:rPr lang="sr-Latn-RS" dirty="0"/>
              <a:t>izjašnjava se </a:t>
            </a:r>
            <a:r>
              <a:rPr lang="en-US" dirty="0"/>
              <a:t> u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psihofarmakološk</a:t>
            </a:r>
            <a:r>
              <a:rPr lang="sr-Latn-RS" dirty="0"/>
              <a:t>e </a:t>
            </a:r>
            <a:r>
              <a:rPr lang="en-US" dirty="0" err="1"/>
              <a:t>monoterapij</a:t>
            </a:r>
            <a:r>
              <a:rPr lang="sr-Latn-RS" dirty="0"/>
              <a:t>e.</a:t>
            </a:r>
          </a:p>
          <a:p>
            <a:r>
              <a:rPr lang="en-US" dirty="0" err="1"/>
              <a:t>Istraživanj</a:t>
            </a:r>
            <a:r>
              <a:rPr lang="sr-Latn-RS" dirty="0"/>
              <a:t>a upotrebe </a:t>
            </a:r>
            <a:r>
              <a:rPr lang="en-US" dirty="0"/>
              <a:t> </a:t>
            </a:r>
            <a:r>
              <a:rPr lang="en-US" dirty="0" err="1"/>
              <a:t>psihotropnih</a:t>
            </a:r>
            <a:r>
              <a:rPr lang="sr-Latn-RS" dirty="0"/>
              <a:t> lekova odgovara monoterapijskom pristupu u </a:t>
            </a:r>
            <a:r>
              <a:rPr lang="en-US" dirty="0" err="1"/>
              <a:t>samo</a:t>
            </a:r>
            <a:r>
              <a:rPr lang="en-US" dirty="0"/>
              <a:t> 8 </a:t>
            </a:r>
            <a:r>
              <a:rPr lang="sr-Latn-RS" dirty="0"/>
              <a:t>od</a:t>
            </a:r>
            <a:r>
              <a:rPr lang="en-US" dirty="0"/>
              <a:t> 22% </a:t>
            </a:r>
            <a:r>
              <a:rPr lang="en-US" dirty="0" err="1"/>
              <a:t>slu</a:t>
            </a:r>
            <a:r>
              <a:rPr lang="sr-Latn-RS" dirty="0"/>
              <a:t>č</a:t>
            </a:r>
            <a:r>
              <a:rPr lang="en-US" dirty="0" err="1"/>
              <a:t>ajeva</a:t>
            </a:r>
            <a:r>
              <a:rPr lang="sr-Latn-RS" dirty="0"/>
              <a:t> </a:t>
            </a:r>
            <a:r>
              <a:rPr lang="en-US" dirty="0"/>
              <a:t>[3].</a:t>
            </a:r>
            <a:endParaRPr lang="sr-Latn-RS" dirty="0"/>
          </a:p>
          <a:p>
            <a:r>
              <a:rPr lang="en-US" dirty="0" err="1"/>
              <a:t>postoji</a:t>
            </a:r>
            <a:r>
              <a:rPr lang="en-US" dirty="0"/>
              <a:t> trend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kombinacij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novih psihotropnih lekova</a:t>
            </a:r>
            <a:r>
              <a:rPr lang="en-US" dirty="0"/>
              <a:t> u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[1,2].</a:t>
            </a:r>
            <a:endParaRPr lang="sr-Latn-RS" dirty="0"/>
          </a:p>
          <a:p>
            <a:r>
              <a:rPr lang="sr-Latn-RS" dirty="0"/>
              <a:t>Postojanje </a:t>
            </a:r>
            <a:r>
              <a:rPr lang="en-US" dirty="0" err="1"/>
              <a:t>višestrukih</a:t>
            </a:r>
            <a:r>
              <a:rPr lang="en-US" dirty="0"/>
              <a:t> </a:t>
            </a:r>
            <a:r>
              <a:rPr lang="en-US" dirty="0" err="1"/>
              <a:t>farmakokinetičk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sr-Latn-RS" dirty="0"/>
              <a:t> </a:t>
            </a:r>
            <a:r>
              <a:rPr lang="en-US" dirty="0" err="1"/>
              <a:t>farmakodinamskim</a:t>
            </a:r>
            <a:r>
              <a:rPr lang="en-US" dirty="0"/>
              <a:t> </a:t>
            </a:r>
            <a:r>
              <a:rPr lang="en-US" dirty="0" err="1"/>
              <a:t>interakcij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sr-Latn-RS" dirty="0"/>
              <a:t>,</a:t>
            </a:r>
          </a:p>
          <a:p>
            <a:r>
              <a:rPr lang="sr-Latn-RS" dirty="0"/>
              <a:t>Rizici od neželjenih efekata ovakvih primena lekova poslednjih godina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porastu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prepozna</a:t>
            </a:r>
            <a:r>
              <a:rPr lang="sr-Latn-RS" dirty="0"/>
              <a:t>vanje</a:t>
            </a:r>
            <a:r>
              <a:rPr lang="en-US" dirty="0"/>
              <a:t> </a:t>
            </a:r>
            <a:r>
              <a:rPr lang="en-US" dirty="0" err="1"/>
              <a:t>simptom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t</a:t>
            </a:r>
            <a:r>
              <a:rPr lang="en-US" dirty="0" err="1"/>
              <a:t>oksičn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psihotropnih</a:t>
            </a:r>
            <a:r>
              <a:rPr lang="en-US" dirty="0"/>
              <a:t> </a:t>
            </a:r>
            <a:r>
              <a:rPr lang="sr-Latn-RS" dirty="0"/>
              <a:t>lekova-</a:t>
            </a:r>
            <a:r>
              <a:rPr lang="en-US" dirty="0" err="1"/>
              <a:t>potencijaln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razv</a:t>
            </a:r>
            <a:r>
              <a:rPr lang="sr-Latn-RS" dirty="0"/>
              <a:t>oj</a:t>
            </a:r>
            <a:r>
              <a:rPr lang="en-US" dirty="0"/>
              <a:t> u NMS, </a:t>
            </a:r>
            <a:r>
              <a:rPr lang="en-US" dirty="0" err="1"/>
              <a:t>aNMS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SS, </a:t>
            </a:r>
            <a:endParaRPr lang="sr-Latn-RS" dirty="0"/>
          </a:p>
          <a:p>
            <a:r>
              <a:rPr lang="sr-Latn-RS" dirty="0"/>
              <a:t>Posebno ako</a:t>
            </a:r>
            <a:r>
              <a:rPr lang="en-US" dirty="0"/>
              <a:t> </a:t>
            </a:r>
            <a:r>
              <a:rPr lang="sr-Latn-RS" dirty="0"/>
              <a:t>nema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sr-Latn-RS" dirty="0"/>
              <a:t>a</a:t>
            </a:r>
            <a:r>
              <a:rPr lang="en-US" dirty="0"/>
              <a:t> o </a:t>
            </a:r>
            <a:r>
              <a:rPr lang="sr-Latn-RS" dirty="0"/>
              <a:t>vrsti</a:t>
            </a:r>
            <a:r>
              <a:rPr lang="en-US" dirty="0"/>
              <a:t> l</a:t>
            </a:r>
            <a:r>
              <a:rPr lang="sr-Latn-RS" dirty="0"/>
              <a:t>e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sr-Latn-RS" dirty="0"/>
              <a:t>ili ona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U </a:t>
            </a:r>
            <a:r>
              <a:rPr lang="en-US" dirty="0" err="1"/>
              <a:t>širem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sr-Latn-RS" dirty="0"/>
              <a:t>simptomi se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hipertermije</a:t>
            </a:r>
            <a:r>
              <a:rPr lang="en-US" dirty="0"/>
              <a:t>, </a:t>
            </a:r>
            <a:r>
              <a:rPr lang="sr-Latn-RS" dirty="0"/>
              <a:t>hiperaktivnost</a:t>
            </a:r>
            <a:r>
              <a:rPr lang="en-US" dirty="0"/>
              <a:t> (</a:t>
            </a:r>
            <a:r>
              <a:rPr lang="en-US" dirty="0" err="1"/>
              <a:t>drhtanje</a:t>
            </a:r>
            <a:r>
              <a:rPr lang="en-US" dirty="0"/>
              <a:t> / </a:t>
            </a:r>
            <a:r>
              <a:rPr lang="en-US" dirty="0" err="1"/>
              <a:t>mioklonus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EPS), </a:t>
            </a:r>
            <a:r>
              <a:rPr lang="en-US" dirty="0" err="1"/>
              <a:t>autonomn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poremećaj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izmene </a:t>
            </a:r>
            <a:r>
              <a:rPr lang="en-US" dirty="0" err="1"/>
              <a:t>mentaln</a:t>
            </a:r>
            <a:r>
              <a:rPr lang="sr-Latn-RS" dirty="0"/>
              <a:t>og statusa</a:t>
            </a:r>
            <a:r>
              <a:rPr lang="en-US" dirty="0"/>
              <a:t> (</a:t>
            </a:r>
            <a:r>
              <a:rPr lang="en-US" dirty="0" err="1"/>
              <a:t>agitacija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zbunjenost</a:t>
            </a:r>
            <a:r>
              <a:rPr lang="en-US" dirty="0"/>
              <a:t>).</a:t>
            </a:r>
            <a:endParaRPr lang="sr-Latn-RS" dirty="0"/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sličan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isključiti</a:t>
            </a:r>
            <a:r>
              <a:rPr lang="sr-Latn-RS" dirty="0"/>
              <a:t> organski uslovljeno</a:t>
            </a:r>
            <a:r>
              <a:rPr lang="en-US" dirty="0"/>
              <a:t> </a:t>
            </a:r>
            <a:r>
              <a:rPr lang="en-US" dirty="0" err="1"/>
              <a:t>povišen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CPK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proizlaze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sr-Latn-RS" dirty="0"/>
              <a:t>povrede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sr-Latn-RS" dirty="0"/>
              <a:t>il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katatonij</a:t>
            </a:r>
            <a:r>
              <a:rPr lang="sr-Latn-RS" dirty="0"/>
              <a:t>e</a:t>
            </a:r>
            <a:r>
              <a:rPr lang="en-US" dirty="0"/>
              <a:t> (</a:t>
            </a:r>
            <a:r>
              <a:rPr lang="en-US" dirty="0" err="1"/>
              <a:t>normaln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raspon</a:t>
            </a:r>
            <a:r>
              <a:rPr lang="sr-Latn-RS" dirty="0"/>
              <a:t> cpk</a:t>
            </a:r>
            <a:r>
              <a:rPr lang="en-US" dirty="0"/>
              <a:t> 38-174 </a:t>
            </a:r>
            <a:r>
              <a:rPr lang="en-US" dirty="0" err="1"/>
              <a:t>jedinica</a:t>
            </a:r>
            <a:r>
              <a:rPr lang="en-US" dirty="0"/>
              <a:t> / L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muškarce</a:t>
            </a:r>
            <a:r>
              <a:rPr lang="en-US" dirty="0"/>
              <a:t>, 96-140 </a:t>
            </a:r>
            <a:r>
              <a:rPr lang="en-US" dirty="0" err="1"/>
              <a:t>jedinica</a:t>
            </a:r>
            <a:r>
              <a:rPr lang="en-US" dirty="0"/>
              <a:t> / L </a:t>
            </a:r>
            <a:r>
              <a:rPr lang="sr-Latn-RS" dirty="0"/>
              <a:t>za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sr-Latn-RS" dirty="0"/>
              <a:t>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69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Povišen</a:t>
            </a:r>
            <a:r>
              <a:rPr lang="en-US" dirty="0"/>
              <a:t> CPK </a:t>
            </a:r>
            <a:r>
              <a:rPr lang="en-US" dirty="0" err="1"/>
              <a:t>nivo</a:t>
            </a:r>
            <a:r>
              <a:rPr lang="en-US" dirty="0"/>
              <a:t> (&gt; 1.000 </a:t>
            </a:r>
            <a:r>
              <a:rPr lang="en-US" dirty="0" err="1"/>
              <a:t>jedinica</a:t>
            </a:r>
            <a:r>
              <a:rPr lang="en-US" dirty="0"/>
              <a:t> / L), </a:t>
            </a:r>
            <a:r>
              <a:rPr lang="en-US" dirty="0" err="1"/>
              <a:t>leukocitoza</a:t>
            </a:r>
            <a:r>
              <a:rPr lang="en-US" dirty="0"/>
              <a:t> (&gt; 10.000 / mm3), </a:t>
            </a:r>
            <a:r>
              <a:rPr lang="en-US" dirty="0" err="1"/>
              <a:t>povišen</a:t>
            </a:r>
            <a:r>
              <a:rPr lang="sr-Latn-RS" dirty="0"/>
              <a:t> nivo</a:t>
            </a:r>
            <a:r>
              <a:rPr lang="en-US" dirty="0"/>
              <a:t> </a:t>
            </a:r>
            <a:r>
              <a:rPr lang="en-US" dirty="0" err="1"/>
              <a:t>transaminaza</a:t>
            </a:r>
            <a:r>
              <a:rPr lang="en-US" dirty="0"/>
              <a:t> </a:t>
            </a:r>
            <a:r>
              <a:rPr lang="en-US" dirty="0" err="1"/>
              <a:t>jetre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trombocita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sr-Latn-RS" dirty="0"/>
              <a:t>nivoa</a:t>
            </a:r>
            <a:r>
              <a:rPr lang="en-US" dirty="0"/>
              <a:t> </a:t>
            </a:r>
            <a:r>
              <a:rPr lang="en-US" dirty="0" err="1"/>
              <a:t>uree</a:t>
            </a:r>
            <a:r>
              <a:rPr lang="en-US" dirty="0"/>
              <a:t> / </a:t>
            </a:r>
            <a:r>
              <a:rPr lang="en-US" dirty="0" err="1"/>
              <a:t>kreatinina</a:t>
            </a:r>
            <a:r>
              <a:rPr lang="en-US" dirty="0"/>
              <a:t> </a:t>
            </a:r>
            <a:r>
              <a:rPr lang="sr-Latn-RS" dirty="0"/>
              <a:t>pomažu</a:t>
            </a:r>
            <a:r>
              <a:rPr lang="en-US" dirty="0"/>
              <a:t> u </a:t>
            </a:r>
            <a:r>
              <a:rPr lang="en-US" dirty="0" err="1"/>
              <a:t>potvrd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; </a:t>
            </a:r>
            <a:endParaRPr lang="sr-Latn-RS" dirty="0"/>
          </a:p>
          <a:p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nespecifični</a:t>
            </a:r>
            <a:r>
              <a:rPr lang="en-US" dirty="0"/>
              <a:t>,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posvetiti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kliničk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sr-Latn-RS" dirty="0"/>
              <a:t>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k</a:t>
            </a:r>
            <a:r>
              <a:rPr lang="sr-Latn-RS" dirty="0"/>
              <a:t>od </a:t>
            </a:r>
            <a:r>
              <a:rPr lang="en-US" dirty="0" err="1"/>
              <a:t>aNMS</a:t>
            </a:r>
            <a:r>
              <a:rPr lang="en-US" dirty="0"/>
              <a:t> </a:t>
            </a:r>
            <a:r>
              <a:rPr lang="sr-Latn-RS" dirty="0"/>
              <a:t>čija se dg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oslanja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povećanje i varijacije vrednosti cpk</a:t>
            </a:r>
            <a:r>
              <a:rPr lang="en-US" dirty="0"/>
              <a:t> </a:t>
            </a:r>
            <a:r>
              <a:rPr lang="sr-Latn-RS" dirty="0"/>
              <a:t>(bimodalni nivo)</a:t>
            </a:r>
          </a:p>
          <a:p>
            <a:r>
              <a:rPr lang="en-US" dirty="0"/>
              <a:t>U tom </a:t>
            </a:r>
            <a:r>
              <a:rPr lang="en-US" dirty="0" err="1"/>
              <a:t>smislu</a:t>
            </a:r>
            <a:r>
              <a:rPr lang="en-US" dirty="0"/>
              <a:t>, Boot &amp; de </a:t>
            </a:r>
            <a:r>
              <a:rPr lang="en-US" dirty="0" err="1"/>
              <a:t>Haan</a:t>
            </a:r>
            <a:r>
              <a:rPr lang="en-US" dirty="0"/>
              <a:t> </a:t>
            </a:r>
            <a:r>
              <a:rPr lang="sr-Latn-RS" dirty="0"/>
              <a:t>su</a:t>
            </a:r>
            <a:r>
              <a:rPr lang="en-US" dirty="0"/>
              <a:t> </a:t>
            </a:r>
            <a:r>
              <a:rPr lang="en-US" dirty="0" err="1"/>
              <a:t>predloži</a:t>
            </a:r>
            <a:r>
              <a:rPr lang="sr-Latn-RS" dirty="0"/>
              <a:t>li</a:t>
            </a:r>
            <a:r>
              <a:rPr lang="en-US" dirty="0"/>
              <a:t> </a:t>
            </a:r>
            <a:r>
              <a:rPr lang="en-US" dirty="0" err="1"/>
              <a:t>periodičn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evaluacij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kliničkih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CPK </a:t>
            </a:r>
            <a:r>
              <a:rPr lang="en-US" dirty="0" err="1"/>
              <a:t>aktivnosti</a:t>
            </a:r>
            <a:r>
              <a:rPr lang="en-US" dirty="0"/>
              <a:t> t</a:t>
            </a:r>
            <a:r>
              <a:rPr lang="sr-Latn-RS" dirty="0"/>
              <a:t>o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u </a:t>
            </a:r>
            <a:r>
              <a:rPr lang="en-US" dirty="0" err="1"/>
              <a:t>bolesnika</a:t>
            </a:r>
            <a:r>
              <a:rPr lang="en-US" dirty="0"/>
              <a:t> s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povišenim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 CPK</a:t>
            </a:r>
          </a:p>
        </p:txBody>
      </p:sp>
    </p:spTree>
    <p:extLst>
      <p:ext uri="{BB962C8B-B14F-4D97-AF65-F5344CB8AC3E}">
        <p14:creationId xmlns:p14="http://schemas.microsoft.com/office/powerpoint/2010/main" val="29917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Atipični</a:t>
            </a:r>
            <a:r>
              <a:rPr lang="en-US" dirty="0"/>
              <a:t> NMS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problematična</a:t>
            </a:r>
            <a:r>
              <a:rPr lang="en-US" dirty="0"/>
              <a:t> </a:t>
            </a:r>
            <a:r>
              <a:rPr lang="sr-Latn-RS" dirty="0"/>
              <a:t>kategorija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sr-Latn-RS" dirty="0"/>
              <a:t>je </a:t>
            </a:r>
            <a:r>
              <a:rPr lang="en-US" dirty="0"/>
              <a:t>da </a:t>
            </a:r>
            <a:r>
              <a:rPr lang="en-US" dirty="0" err="1"/>
              <a:t>atipičn</a:t>
            </a:r>
            <a:r>
              <a:rPr lang="sr-Latn-RS" dirty="0"/>
              <a:t>i</a:t>
            </a:r>
            <a:r>
              <a:rPr lang="en-US" dirty="0"/>
              <a:t> NMS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dijagnos</a:t>
            </a:r>
            <a:r>
              <a:rPr lang="sr-Latn-RS" dirty="0"/>
              <a:t>tikov</a:t>
            </a:r>
            <a:r>
              <a:rPr lang="en-US" dirty="0"/>
              <a:t>an </a:t>
            </a:r>
            <a:r>
              <a:rPr lang="sr-Latn-RS" dirty="0"/>
              <a:t>prisustvom </a:t>
            </a:r>
            <a:r>
              <a:rPr lang="en-US" dirty="0"/>
              <a:t>tri od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kardinaln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simptoma</a:t>
            </a:r>
            <a:r>
              <a:rPr lang="en-US" dirty="0"/>
              <a:t> NMS.</a:t>
            </a:r>
            <a:endParaRPr lang="sr-Latn-RS" dirty="0"/>
          </a:p>
          <a:p>
            <a:r>
              <a:rPr lang="en-US" dirty="0" err="1"/>
              <a:t>Stavlja</a:t>
            </a:r>
            <a:r>
              <a:rPr lang="sr-Latn-RS" dirty="0"/>
              <a:t> se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naglasak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CPK </a:t>
            </a:r>
            <a:r>
              <a:rPr lang="en-US" dirty="0" err="1"/>
              <a:t>nivo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katatonij</a:t>
            </a:r>
            <a:r>
              <a:rPr lang="sr-Latn-RS" dirty="0"/>
              <a:t>a</a:t>
            </a:r>
            <a:r>
              <a:rPr lang="en-US" dirty="0"/>
              <a:t>, </a:t>
            </a:r>
            <a:r>
              <a:rPr lang="en-US" dirty="0" err="1"/>
              <a:t>istovremen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hipertermij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autonomni</a:t>
            </a:r>
            <a:r>
              <a:rPr lang="en-US" dirty="0"/>
              <a:t> </a:t>
            </a:r>
            <a:r>
              <a:rPr lang="en-US" dirty="0" err="1"/>
              <a:t>poremećaji</a:t>
            </a:r>
            <a:r>
              <a:rPr lang="en-US" dirty="0"/>
              <a:t> </a:t>
            </a:r>
            <a:r>
              <a:rPr lang="sr-Latn-RS" dirty="0"/>
              <a:t>mogu biti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atipičn</a:t>
            </a:r>
            <a:r>
              <a:rPr lang="sr-Latn-RS" dirty="0"/>
              <a:t>og</a:t>
            </a:r>
            <a:r>
              <a:rPr lang="en-US" dirty="0"/>
              <a:t> NMS</a:t>
            </a:r>
            <a:r>
              <a:rPr lang="sr-Latn-RS" dirty="0"/>
              <a:t> ali i posledica drgih somatskih stanja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1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CPK </a:t>
            </a:r>
            <a:r>
              <a:rPr lang="en-US" dirty="0" err="1"/>
              <a:t>označavaju</a:t>
            </a:r>
            <a:r>
              <a:rPr lang="en-US" dirty="0"/>
              <a:t> v</a:t>
            </a:r>
            <a:r>
              <a:rPr lang="sr-Latn-RS" dirty="0"/>
              <a:t>eće oštećenje</a:t>
            </a:r>
            <a:r>
              <a:rPr lang="en-US" dirty="0"/>
              <a:t> </a:t>
            </a:r>
            <a:r>
              <a:rPr lang="en-US" dirty="0" err="1"/>
              <a:t>mišić</a:t>
            </a:r>
            <a:r>
              <a:rPr lang="sr-Latn-RS" dirty="0"/>
              <a:t>a-</a:t>
            </a:r>
            <a:r>
              <a:rPr lang="en-US" dirty="0" err="1"/>
              <a:t>teži</a:t>
            </a:r>
            <a:r>
              <a:rPr lang="sr-Latn-RS" dirty="0"/>
              <a:t> oblik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– </a:t>
            </a:r>
            <a:endParaRPr lang="sr-Latn-RS" dirty="0"/>
          </a:p>
          <a:p>
            <a:r>
              <a:rPr lang="en-US" dirty="0" err="1"/>
              <a:t>ekstremn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rigidnost</a:t>
            </a:r>
            <a:r>
              <a:rPr lang="sr-Latn-RS" dirty="0"/>
              <a:t> skeletnih mišića-</a:t>
            </a:r>
            <a:r>
              <a:rPr lang="en-US" dirty="0" err="1"/>
              <a:t>mišić</a:t>
            </a:r>
            <a:r>
              <a:rPr lang="sr-Latn-RS" dirty="0"/>
              <a:t>n</a:t>
            </a:r>
            <a:r>
              <a:rPr lang="en-US" dirty="0"/>
              <a:t>a </a:t>
            </a:r>
            <a:r>
              <a:rPr lang="en-US" dirty="0" err="1"/>
              <a:t>nekroz</a:t>
            </a:r>
            <a:r>
              <a:rPr lang="sr-Latn-RS" dirty="0"/>
              <a:t>a-</a:t>
            </a:r>
            <a:r>
              <a:rPr lang="en-US" dirty="0" err="1"/>
              <a:t>pov</a:t>
            </a:r>
            <a:r>
              <a:rPr lang="sr-Latn-RS" dirty="0"/>
              <a:t>ećan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CPK,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dehidrogenaze</a:t>
            </a:r>
            <a:r>
              <a:rPr lang="en-US" dirty="0"/>
              <a:t> (LDH), </a:t>
            </a:r>
            <a:r>
              <a:rPr lang="en-US" dirty="0" err="1"/>
              <a:t>alanin</a:t>
            </a:r>
            <a:r>
              <a:rPr lang="en-US" dirty="0"/>
              <a:t> </a:t>
            </a:r>
            <a:r>
              <a:rPr lang="en-US" dirty="0" err="1"/>
              <a:t>aminotransferaze</a:t>
            </a:r>
            <a:r>
              <a:rPr lang="en-US" dirty="0"/>
              <a:t> (ALT)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aspartat</a:t>
            </a:r>
            <a:r>
              <a:rPr lang="en-US" dirty="0"/>
              <a:t> </a:t>
            </a:r>
            <a:r>
              <a:rPr lang="en-US" dirty="0" err="1"/>
              <a:t>aminotransferaze</a:t>
            </a:r>
            <a:r>
              <a:rPr lang="en-US" dirty="0"/>
              <a:t> (AST).</a:t>
            </a:r>
            <a:endParaRPr lang="sr-Latn-RS" dirty="0"/>
          </a:p>
          <a:p>
            <a:r>
              <a:rPr lang="en-US" dirty="0" err="1"/>
              <a:t>mioglobinuriju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rabdomiolize</a:t>
            </a:r>
            <a:r>
              <a:rPr lang="en-US" dirty="0"/>
              <a:t>  </a:t>
            </a:r>
            <a:r>
              <a:rPr lang="en-US" dirty="0" err="1"/>
              <a:t>dov</a:t>
            </a:r>
            <a:r>
              <a:rPr lang="sr-Latn-RS" dirty="0"/>
              <a:t>ode</a:t>
            </a:r>
            <a:r>
              <a:rPr lang="en-US" dirty="0"/>
              <a:t> do </a:t>
            </a:r>
            <a:r>
              <a:rPr lang="sr-Latn-RS" dirty="0"/>
              <a:t>ari</a:t>
            </a:r>
            <a:r>
              <a:rPr lang="en-US" dirty="0"/>
              <a:t>, </a:t>
            </a:r>
            <a:r>
              <a:rPr lang="en-US" dirty="0" err="1"/>
              <a:t>prediktori</a:t>
            </a:r>
            <a:r>
              <a:rPr lang="en-US" dirty="0"/>
              <a:t> </a:t>
            </a:r>
            <a:r>
              <a:rPr lang="en-US" dirty="0" err="1"/>
              <a:t>mortaliteta</a:t>
            </a:r>
            <a:r>
              <a:rPr lang="en-US" dirty="0"/>
              <a:t> u NMS. </a:t>
            </a:r>
            <a:endParaRPr lang="sr-Latn-RS" dirty="0"/>
          </a:p>
          <a:p>
            <a:r>
              <a:rPr lang="en-US" dirty="0" err="1"/>
              <a:t>gvožđe</a:t>
            </a:r>
            <a:r>
              <a:rPr lang="en-US" dirty="0"/>
              <a:t> je </a:t>
            </a:r>
            <a:r>
              <a:rPr lang="en-US" dirty="0" err="1"/>
              <a:t>uključen</a:t>
            </a:r>
            <a:r>
              <a:rPr lang="en-US" dirty="0"/>
              <a:t> u </a:t>
            </a:r>
            <a:r>
              <a:rPr lang="en-US" dirty="0" err="1"/>
              <a:t>sintezu</a:t>
            </a:r>
            <a:r>
              <a:rPr lang="en-US" dirty="0"/>
              <a:t> </a:t>
            </a:r>
            <a:r>
              <a:rPr lang="en-US" dirty="0" err="1"/>
              <a:t>kateholamina</a:t>
            </a:r>
            <a:r>
              <a:rPr lang="en-US" dirty="0"/>
              <a:t>,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rezultirati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sinteze</a:t>
            </a:r>
            <a:r>
              <a:rPr lang="en-US" dirty="0"/>
              <a:t> </a:t>
            </a:r>
            <a:r>
              <a:rPr lang="en-US" dirty="0" err="1"/>
              <a:t>dopamina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3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Laboratorij</a:t>
            </a:r>
            <a:r>
              <a:rPr lang="sr-Latn-RS" dirty="0"/>
              <a:t>ski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pov</a:t>
            </a:r>
            <a:r>
              <a:rPr lang="sr-Latn-RS" dirty="0"/>
              <a:t>ećan</a:t>
            </a:r>
            <a:r>
              <a:rPr lang="en-US" dirty="0"/>
              <a:t> </a:t>
            </a:r>
            <a:r>
              <a:rPr lang="sr-Latn-RS" dirty="0"/>
              <a:t>nivo</a:t>
            </a:r>
            <a:r>
              <a:rPr lang="en-US" dirty="0"/>
              <a:t> CPK, </a:t>
            </a:r>
            <a:r>
              <a:rPr lang="en-US" dirty="0" err="1"/>
              <a:t>leukocitoza</a:t>
            </a:r>
            <a:r>
              <a:rPr lang="en-US" dirty="0"/>
              <a:t>, </a:t>
            </a:r>
            <a:r>
              <a:rPr lang="en-US" dirty="0" err="1"/>
              <a:t>poveća</a:t>
            </a:r>
            <a:r>
              <a:rPr lang="sr-Latn-RS" dirty="0"/>
              <a:t>n</a:t>
            </a:r>
            <a:r>
              <a:rPr lang="en-US" dirty="0"/>
              <a:t> LDH / ALT / AST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sniženjem fe</a:t>
            </a:r>
            <a:r>
              <a:rPr lang="en-US" dirty="0"/>
              <a:t> u </a:t>
            </a:r>
            <a:r>
              <a:rPr lang="en-US" dirty="0" err="1"/>
              <a:t>serumu</a:t>
            </a:r>
            <a:r>
              <a:rPr lang="en-US" dirty="0"/>
              <a:t> </a:t>
            </a:r>
            <a:r>
              <a:rPr lang="sr-Latn-RS" dirty="0"/>
              <a:t>postoji </a:t>
            </a:r>
            <a:r>
              <a:rPr lang="en-US" dirty="0"/>
              <a:t>u 75%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NMS </a:t>
            </a:r>
            <a:r>
              <a:rPr lang="en-US" dirty="0" err="1"/>
              <a:t>slučajeva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ov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laboratorijsk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SS, </a:t>
            </a:r>
            <a:r>
              <a:rPr lang="en-US" dirty="0" err="1"/>
              <a:t>abnormalne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sr-Latn-RS" dirty="0"/>
              <a:t> su važni</a:t>
            </a:r>
            <a:r>
              <a:rPr lang="en-US" dirty="0"/>
              <a:t> u </a:t>
            </a:r>
            <a:r>
              <a:rPr lang="en-US" dirty="0" err="1"/>
              <a:t>diferencijalnoj</a:t>
            </a:r>
            <a:r>
              <a:rPr lang="en-US" dirty="0"/>
              <a:t> </a:t>
            </a:r>
            <a:r>
              <a:rPr lang="en-US" dirty="0" err="1"/>
              <a:t>dijagnozi</a:t>
            </a:r>
            <a:r>
              <a:rPr lang="en-US" dirty="0"/>
              <a:t> MNS </a:t>
            </a:r>
            <a:r>
              <a:rPr lang="en-US" dirty="0" err="1"/>
              <a:t>iz</a:t>
            </a:r>
            <a:r>
              <a:rPr lang="en-US" dirty="0"/>
              <a:t> SS-a.</a:t>
            </a:r>
            <a:endParaRPr lang="sr-Latn-RS" dirty="0"/>
          </a:p>
          <a:p>
            <a:r>
              <a:rPr lang="sr-Latn-RS" dirty="0"/>
              <a:t>Značajna mišićna rigidnost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NMS, 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mioklonus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na</a:t>
            </a:r>
            <a:r>
              <a:rPr lang="en-US" dirty="0"/>
              <a:t> SS, </a:t>
            </a:r>
            <a:endParaRPr lang="sr-Latn-RS" dirty="0"/>
          </a:p>
          <a:p>
            <a:r>
              <a:rPr lang="en-US" dirty="0"/>
              <a:t>T</a:t>
            </a:r>
            <a:r>
              <a:rPr lang="sr-Latn-RS" dirty="0"/>
              <a:t>o doprinosi odluci</a:t>
            </a:r>
            <a:r>
              <a:rPr lang="en-US" dirty="0"/>
              <a:t> o </a:t>
            </a:r>
            <a:r>
              <a:rPr lang="en-US" dirty="0" err="1"/>
              <a:t>tretmanu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Dantrolen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bromocryptine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amantadin</a:t>
            </a:r>
            <a:r>
              <a:rPr lang="sr-Latn-RS" dirty="0"/>
              <a:t>om</a:t>
            </a:r>
            <a:r>
              <a:rPr lang="en-US" dirty="0"/>
              <a:t>) - </a:t>
            </a:r>
            <a:r>
              <a:rPr lang="en-US" dirty="0" err="1"/>
              <a:t>dopamin</a:t>
            </a:r>
            <a:r>
              <a:rPr lang="en-US" dirty="0"/>
              <a:t> </a:t>
            </a:r>
            <a:r>
              <a:rPr lang="en-US" dirty="0" err="1"/>
              <a:t>agonista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NMS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aNMS</a:t>
            </a:r>
            <a:r>
              <a:rPr lang="en-US" dirty="0"/>
              <a:t> -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diazepama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ciproheptadin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/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propanolol</a:t>
            </a:r>
            <a:r>
              <a:rPr lang="en-US" dirty="0"/>
              <a:t>) - serotonin </a:t>
            </a:r>
            <a:r>
              <a:rPr lang="en-US" dirty="0" err="1"/>
              <a:t>antagonista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SS.</a:t>
            </a:r>
          </a:p>
        </p:txBody>
      </p:sp>
    </p:spTree>
    <p:extLst>
      <p:ext uri="{BB962C8B-B14F-4D97-AF65-F5344CB8AC3E}">
        <p14:creationId xmlns:p14="http://schemas.microsoft.com/office/powerpoint/2010/main" val="36644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 </a:t>
            </a:r>
            <a:r>
              <a:rPr lang="en-US" dirty="0" err="1"/>
              <a:t>sreću</a:t>
            </a:r>
            <a:r>
              <a:rPr lang="en-US" dirty="0"/>
              <a:t> </a:t>
            </a:r>
            <a:r>
              <a:rPr lang="sr-Latn-RS" dirty="0"/>
              <a:t>dovljna</a:t>
            </a:r>
            <a:r>
              <a:rPr lang="en-US" dirty="0"/>
              <a:t> </a:t>
            </a:r>
            <a:r>
              <a:rPr lang="en-US" dirty="0" err="1"/>
              <a:t>hidratacij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uklanjanje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sr-Latn-RS" dirty="0"/>
              <a:t>samo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sr-Latn-RS" dirty="0"/>
              <a:t>d</a:t>
            </a:r>
            <a:r>
              <a:rPr lang="en-US" dirty="0" err="1"/>
              <a:t>oze</a:t>
            </a:r>
            <a:r>
              <a:rPr lang="en-US" dirty="0"/>
              <a:t>, </a:t>
            </a:r>
            <a:r>
              <a:rPr lang="sr-Latn-R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sr-Latn-RS" dirty="0"/>
              <a:t>s</a:t>
            </a:r>
            <a:r>
              <a:rPr lang="en-US" dirty="0"/>
              <a:t>S, </a:t>
            </a:r>
            <a:endParaRPr lang="sr-Latn-RS" dirty="0"/>
          </a:p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rešavaj</a:t>
            </a:r>
            <a:r>
              <a:rPr lang="sr-Latn-RS" dirty="0"/>
              <a:t>u</a:t>
            </a:r>
            <a:r>
              <a:rPr lang="en-US" dirty="0"/>
              <a:t> u 24 sati, </a:t>
            </a:r>
            <a:r>
              <a:rPr lang="en-US" dirty="0" err="1"/>
              <a:t>eventualno</a:t>
            </a:r>
            <a:r>
              <a:rPr lang="en-US" dirty="0"/>
              <a:t> do </a:t>
            </a:r>
            <a:r>
              <a:rPr lang="en-US" dirty="0" err="1"/>
              <a:t>sedmic</a:t>
            </a:r>
            <a:r>
              <a:rPr lang="sr-Latn-RS" dirty="0"/>
              <a:t>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NMS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samoregulirajuće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 </a:t>
            </a:r>
            <a:r>
              <a:rPr lang="sr-Latn-RS" dirty="0"/>
              <a:t>antipsihotika</a:t>
            </a:r>
            <a:r>
              <a:rPr lang="en-US" dirty="0"/>
              <a:t>, </a:t>
            </a:r>
            <a:endParaRPr lang="sr-Latn-RS" dirty="0"/>
          </a:p>
          <a:p>
            <a:r>
              <a:rPr lang="sr-Latn-RS" dirty="0"/>
              <a:t>trajanje</a:t>
            </a:r>
            <a:r>
              <a:rPr lang="en-US" dirty="0"/>
              <a:t> 1-2 </a:t>
            </a:r>
            <a:r>
              <a:rPr lang="sr-Latn-RS" dirty="0"/>
              <a:t>nedelje uz</a:t>
            </a:r>
            <a:r>
              <a:rPr lang="en-US" dirty="0"/>
              <a:t> </a:t>
            </a:r>
            <a:r>
              <a:rPr lang="en-US" dirty="0" err="1"/>
              <a:t>suportivne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; </a:t>
            </a:r>
            <a:endParaRPr lang="sr-Latn-RS" dirty="0"/>
          </a:p>
          <a:p>
            <a:r>
              <a:rPr lang="en-US" dirty="0"/>
              <a:t>to je pod </a:t>
            </a:r>
            <a:r>
              <a:rPr lang="en-US" dirty="0" err="1"/>
              <a:t>uslovom</a:t>
            </a:r>
            <a:r>
              <a:rPr lang="en-US" dirty="0"/>
              <a:t> da n</a:t>
            </a:r>
            <a:r>
              <a:rPr lang="sr-Latn-RS" dirty="0"/>
              <a:t>ije uključen depo</a:t>
            </a:r>
            <a:r>
              <a:rPr lang="en-US" dirty="0"/>
              <a:t> </a:t>
            </a:r>
            <a:r>
              <a:rPr lang="en-US" dirty="0" err="1"/>
              <a:t>antipsihotik</a:t>
            </a:r>
            <a:r>
              <a:rPr lang="en-US" dirty="0"/>
              <a:t> . </a:t>
            </a:r>
            <a:endParaRPr lang="sr-Latn-RS" dirty="0"/>
          </a:p>
          <a:p>
            <a:r>
              <a:rPr lang="en-US" dirty="0" err="1"/>
              <a:t>Sistematizacij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ov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sr-Latn-RS" dirty="0"/>
              <a:t>daje</a:t>
            </a:r>
            <a:r>
              <a:rPr lang="en-US" dirty="0"/>
              <a:t> </a:t>
            </a:r>
            <a:r>
              <a:rPr lang="en-US" dirty="0" err="1"/>
              <a:t>predložen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algoritm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već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kliničkoj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882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austinpublishinggroup.com/pharmacology-therapeutics/fulltext/images/ajpt-v3-id1072-g004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2" y="0"/>
            <a:ext cx="7247965" cy="614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64" y="6145305"/>
            <a:ext cx="5944872" cy="3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terapije</a:t>
            </a:r>
            <a:r>
              <a:rPr lang="en-US" dirty="0"/>
              <a:t> </a:t>
            </a:r>
            <a:r>
              <a:rPr lang="en-US" dirty="0" err="1"/>
              <a:t>elektrošokovima</a:t>
            </a:r>
            <a:r>
              <a:rPr lang="en-US" dirty="0"/>
              <a:t> (ECT)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tretira</a:t>
            </a:r>
            <a:r>
              <a:rPr lang="en-US" dirty="0"/>
              <a:t> </a:t>
            </a:r>
            <a:r>
              <a:rPr lang="en-US" dirty="0" err="1"/>
              <a:t>akutn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smrtonosn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katatonij</a:t>
            </a:r>
            <a:r>
              <a:rPr lang="sr-Latn-RS" dirty="0"/>
              <a:t>u</a:t>
            </a:r>
            <a:r>
              <a:rPr lang="en-US" dirty="0"/>
              <a:t>,  </a:t>
            </a:r>
            <a:endParaRPr lang="sr-Latn-RS" dirty="0"/>
          </a:p>
          <a:p>
            <a:r>
              <a:rPr lang="en-US" dirty="0"/>
              <a:t>ECT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pre</a:t>
            </a:r>
            <a:r>
              <a:rPr lang="sr-Latn-RS" dirty="0"/>
              <a:t>kinuti</a:t>
            </a:r>
            <a:r>
              <a:rPr lang="en-US" dirty="0"/>
              <a:t> </a:t>
            </a:r>
            <a:r>
              <a:rPr lang="en-US" dirty="0" err="1"/>
              <a:t>rigidnost</a:t>
            </a:r>
            <a:r>
              <a:rPr lang="sr-Latn-RS" dirty="0"/>
              <a:t> mišića</a:t>
            </a:r>
            <a:r>
              <a:rPr lang="en-US" dirty="0"/>
              <a:t> u NMS.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tretman</a:t>
            </a:r>
            <a:r>
              <a:rPr lang="en-US" dirty="0"/>
              <a:t>, </a:t>
            </a:r>
            <a:r>
              <a:rPr lang="en-US" dirty="0" err="1"/>
              <a:t>Trollor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Sachdev</a:t>
            </a:r>
            <a:r>
              <a:rPr lang="en-US" dirty="0"/>
              <a:t> </a:t>
            </a:r>
            <a:r>
              <a:rPr lang="en-US" dirty="0" err="1"/>
              <a:t>procenj</a:t>
            </a:r>
            <a:r>
              <a:rPr lang="sr-Latn-RS" dirty="0"/>
              <a:t>uju</a:t>
            </a:r>
            <a:r>
              <a:rPr lang="en-US" dirty="0"/>
              <a:t> </a:t>
            </a:r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sr-Latn-RS" dirty="0"/>
              <a:t>potrebnih </a:t>
            </a:r>
            <a:r>
              <a:rPr lang="en-US" dirty="0"/>
              <a:t>ECT </a:t>
            </a:r>
            <a:r>
              <a:rPr lang="en-US" dirty="0" err="1"/>
              <a:t>tretmana</a:t>
            </a:r>
            <a:r>
              <a:rPr lang="sr-Latn-RS" dirty="0"/>
              <a:t>-</a:t>
            </a:r>
            <a:r>
              <a:rPr lang="en-US" dirty="0"/>
              <a:t>10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početni 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kon</a:t>
            </a:r>
            <a:r>
              <a:rPr lang="en-US" dirty="0"/>
              <a:t> 4</a:t>
            </a:r>
            <a:r>
              <a:rPr lang="sr-Latn-RS" dirty="0"/>
              <a:t>.</a:t>
            </a:r>
            <a:r>
              <a:rPr lang="en-US" dirty="0"/>
              <a:t> </a:t>
            </a:r>
            <a:r>
              <a:rPr lang="en-US" dirty="0" err="1"/>
              <a:t>tretmana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potpun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parcijaln</a:t>
            </a:r>
            <a:r>
              <a:rPr lang="sr-Latn-RS" dirty="0"/>
              <a:t>a</a:t>
            </a:r>
            <a:r>
              <a:rPr lang="en-US" dirty="0"/>
              <a:t> stop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oporavka</a:t>
            </a:r>
            <a:r>
              <a:rPr lang="sr-Latn-RS" dirty="0"/>
              <a:t> 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63% </a:t>
            </a:r>
            <a:r>
              <a:rPr lang="en-US" dirty="0" err="1"/>
              <a:t>i</a:t>
            </a:r>
            <a:r>
              <a:rPr lang="en-US" dirty="0"/>
              <a:t> 28%.</a:t>
            </a:r>
          </a:p>
        </p:txBody>
      </p:sp>
    </p:spTree>
    <p:extLst>
      <p:ext uri="{BB962C8B-B14F-4D97-AF65-F5344CB8AC3E}">
        <p14:creationId xmlns:p14="http://schemas.microsoft.com/office/powerpoint/2010/main" val="42495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Povremena</a:t>
            </a:r>
            <a:r>
              <a:rPr lang="en-US" dirty="0"/>
              <a:t> </a:t>
            </a:r>
            <a:r>
              <a:rPr lang="en-US" dirty="0" err="1"/>
              <a:t>komplikacije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upala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tromboembolija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zahtevati</a:t>
            </a:r>
            <a:r>
              <a:rPr lang="en-US" dirty="0"/>
              <a:t> </a:t>
            </a:r>
            <a:r>
              <a:rPr lang="en-US" dirty="0" err="1"/>
              <a:t>rigorozni</a:t>
            </a:r>
            <a:r>
              <a:rPr lang="en-US" dirty="0"/>
              <a:t> </a:t>
            </a:r>
            <a:r>
              <a:rPr lang="en-US" dirty="0" err="1"/>
              <a:t>nadzor</a:t>
            </a:r>
            <a:endParaRPr lang="sr-Latn-RS" dirty="0"/>
          </a:p>
          <a:p>
            <a:r>
              <a:rPr lang="en-US" dirty="0"/>
              <a:t> </a:t>
            </a:r>
            <a:r>
              <a:rPr lang="en-US" dirty="0" err="1"/>
              <a:t>teži</a:t>
            </a:r>
            <a:r>
              <a:rPr lang="en-US" dirty="0"/>
              <a:t> </a:t>
            </a:r>
            <a:r>
              <a:rPr lang="en-US" dirty="0" err="1"/>
              <a:t>slučajev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ARI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opravdati</a:t>
            </a:r>
            <a:r>
              <a:rPr lang="en-US" dirty="0"/>
              <a:t> </a:t>
            </a:r>
            <a:r>
              <a:rPr lang="en-US" dirty="0" err="1"/>
              <a:t>hemodijalizu</a:t>
            </a:r>
            <a:r>
              <a:rPr lang="en-US" dirty="0"/>
              <a:t> . </a:t>
            </a:r>
            <a:endParaRPr lang="sr-Latn-RS" dirty="0"/>
          </a:p>
          <a:p>
            <a:r>
              <a:rPr lang="en-US" dirty="0" err="1"/>
              <a:t>Kontroverzn</a:t>
            </a:r>
            <a:r>
              <a:rPr lang="sr-Latn-RS" dirty="0"/>
              <a:t>o je </a:t>
            </a:r>
            <a:r>
              <a:rPr lang="en-US" dirty="0" err="1"/>
              <a:t>koriš</a:t>
            </a:r>
            <a:r>
              <a:rPr lang="sr-Latn-RS" dirty="0"/>
              <a:t>že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anestetika</a:t>
            </a:r>
            <a:r>
              <a:rPr lang="en-US" dirty="0"/>
              <a:t> u NMS </a:t>
            </a:r>
            <a:r>
              <a:rPr lang="en-US" dirty="0" err="1"/>
              <a:t>sukcinilholina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sr-Latn-RS" dirty="0"/>
              <a:t>a</a:t>
            </a:r>
            <a:r>
              <a:rPr lang="en-US" dirty="0"/>
              <a:t> da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rabdomiolize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hiperkalijemiju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aktivnim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3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bolesnici</a:t>
            </a:r>
            <a:r>
              <a:rPr lang="en-US" dirty="0"/>
              <a:t> s </a:t>
            </a:r>
            <a:r>
              <a:rPr lang="en-US" dirty="0" err="1"/>
              <a:t>anamnezom</a:t>
            </a:r>
            <a:r>
              <a:rPr lang="en-US" dirty="0"/>
              <a:t> NMS </a:t>
            </a:r>
            <a:r>
              <a:rPr lang="sr-Latn-RS" dirty="0"/>
              <a:t>imaju</a:t>
            </a:r>
            <a:r>
              <a:rPr lang="en-US" dirty="0"/>
              <a:t> 30-50% </a:t>
            </a:r>
            <a:r>
              <a:rPr lang="en-US" dirty="0" err="1"/>
              <a:t>povećan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ponavljanje</a:t>
            </a:r>
            <a:r>
              <a:rPr lang="en-US" dirty="0"/>
              <a:t> </a:t>
            </a:r>
            <a:r>
              <a:rPr lang="sr-Latn-RS" dirty="0"/>
              <a:t>nms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sr-Latn-RS" dirty="0"/>
              <a:t>ponovnog uključivanja </a:t>
            </a:r>
            <a:r>
              <a:rPr lang="en-US" dirty="0" err="1"/>
              <a:t>antipsihotika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Veće</a:t>
            </a:r>
            <a:r>
              <a:rPr lang="en-US" dirty="0"/>
              <a:t> stope </a:t>
            </a:r>
            <a:r>
              <a:rPr lang="en-US" dirty="0" err="1"/>
              <a:t>recidiva</a:t>
            </a:r>
            <a:r>
              <a:rPr lang="en-US" dirty="0"/>
              <a:t> (63%) </a:t>
            </a:r>
            <a:r>
              <a:rPr lang="sr-Latn-RS" dirty="0"/>
              <a:t>jave se nakon primene</a:t>
            </a:r>
            <a:r>
              <a:rPr lang="en-US" dirty="0"/>
              <a:t> </a:t>
            </a:r>
            <a:r>
              <a:rPr lang="sr-Latn-RS" dirty="0"/>
              <a:t>antipsihotika</a:t>
            </a:r>
            <a:r>
              <a:rPr lang="en-US" dirty="0"/>
              <a:t> pre p</a:t>
            </a:r>
            <a:r>
              <a:rPr lang="sr-Latn-RS" dirty="0"/>
              <a:t>otpunog oporavka</a:t>
            </a:r>
            <a:r>
              <a:rPr lang="en-US" dirty="0"/>
              <a:t> od </a:t>
            </a:r>
            <a:r>
              <a:rPr lang="en-US" dirty="0" err="1"/>
              <a:t>početnog</a:t>
            </a:r>
            <a:r>
              <a:rPr lang="en-US" dirty="0"/>
              <a:t> NMS, </a:t>
            </a:r>
            <a:endParaRPr lang="sr-Latn-RS" dirty="0"/>
          </a:p>
          <a:p>
            <a:r>
              <a:rPr lang="en-US" dirty="0"/>
              <a:t>stope pa</a:t>
            </a:r>
            <a:r>
              <a:rPr lang="sr-Latn-RS" dirty="0"/>
              <a:t>daju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30% </a:t>
            </a:r>
            <a:r>
              <a:rPr lang="sr-Latn-RS" dirty="0"/>
              <a:t>kod</a:t>
            </a:r>
            <a:r>
              <a:rPr lang="en-US" dirty="0"/>
              <a:t> </a:t>
            </a:r>
            <a:r>
              <a:rPr lang="en-US" dirty="0" err="1"/>
              <a:t>rechallen</a:t>
            </a:r>
            <a:r>
              <a:rPr lang="sr-Latn-RS" dirty="0"/>
              <a:t>dža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5 dana </a:t>
            </a:r>
            <a:r>
              <a:rPr lang="sr-Latn-RS" dirty="0"/>
              <a:t>od prestanka simptoma nms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5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ko-administracija</a:t>
            </a:r>
            <a:r>
              <a:rPr lang="en-US" dirty="0"/>
              <a:t> </a:t>
            </a:r>
            <a:r>
              <a:rPr lang="en-US" dirty="0" err="1"/>
              <a:t>neuroleptika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antidepresiva</a:t>
            </a:r>
            <a:r>
              <a:rPr lang="en-US" dirty="0"/>
              <a:t> u </a:t>
            </a:r>
            <a:r>
              <a:rPr lang="en-US" dirty="0" err="1"/>
              <a:t>lečenj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psihi</a:t>
            </a:r>
            <a:r>
              <a:rPr lang="sr-Latn-RS" dirty="0"/>
              <a:t>č</a:t>
            </a:r>
            <a:r>
              <a:rPr lang="en-US" dirty="0" err="1"/>
              <a:t>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somatskih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 err="1"/>
              <a:t>oveća</a:t>
            </a:r>
            <a:r>
              <a:rPr lang="sr-Latn-RS" dirty="0"/>
              <a:t>va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jatrogen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neželjen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reakcij</a:t>
            </a:r>
            <a:r>
              <a:rPr lang="sr-Latn-RS" dirty="0"/>
              <a:t>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atipičn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obli</a:t>
            </a:r>
            <a:r>
              <a:rPr lang="sr-Latn-RS" dirty="0"/>
              <a:t>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kriterij</a:t>
            </a:r>
            <a:r>
              <a:rPr lang="sr-Latn-RS" dirty="0"/>
              <a:t>ume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dijagnozu</a:t>
            </a:r>
            <a:r>
              <a:rPr lang="en-US" dirty="0"/>
              <a:t> NMS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porastu</a:t>
            </a:r>
            <a:r>
              <a:rPr lang="en-US" dirty="0"/>
              <a:t>, </a:t>
            </a:r>
            <a:endParaRPr lang="sr-Latn-RS" dirty="0"/>
          </a:p>
          <a:p>
            <a:r>
              <a:rPr lang="sr-Latn-RS" dirty="0"/>
              <a:t>U porastu su i</a:t>
            </a:r>
            <a:r>
              <a:rPr lang="en-US" dirty="0"/>
              <a:t> </a:t>
            </a:r>
            <a:r>
              <a:rPr lang="en-US" dirty="0" err="1"/>
              <a:t>različit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r>
              <a:rPr lang="en-US" dirty="0"/>
              <a:t> Serotonin</a:t>
            </a:r>
            <a:r>
              <a:rPr lang="sr-Latn-RS" dirty="0"/>
              <a:t>ske</a:t>
            </a:r>
            <a:r>
              <a:rPr lang="en-US" dirty="0"/>
              <a:t> </a:t>
            </a:r>
            <a:r>
              <a:rPr lang="en-US" dirty="0" err="1"/>
              <a:t>Toksičnost</a:t>
            </a:r>
            <a:r>
              <a:rPr lang="sr-Latn-RS" dirty="0"/>
              <a:t>i</a:t>
            </a:r>
            <a:r>
              <a:rPr lang="en-US" dirty="0"/>
              <a:t>; </a:t>
            </a:r>
            <a:endParaRPr lang="sr-Latn-RS" dirty="0"/>
          </a:p>
          <a:p>
            <a:r>
              <a:rPr lang="en-US" dirty="0" err="1"/>
              <a:t>kombinacije</a:t>
            </a:r>
            <a:r>
              <a:rPr lang="en-US" dirty="0"/>
              <a:t> </a:t>
            </a:r>
            <a:r>
              <a:rPr lang="sr-Latn-RS" dirty="0"/>
              <a:t>lekova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farmakološki</a:t>
            </a:r>
            <a:r>
              <a:rPr lang="en-US" dirty="0"/>
              <a:t> </a:t>
            </a:r>
            <a:r>
              <a:rPr lang="en-US" dirty="0" err="1"/>
              <a:t>blokiraju</a:t>
            </a:r>
            <a:r>
              <a:rPr lang="en-US" dirty="0"/>
              <a:t> </a:t>
            </a:r>
            <a:r>
              <a:rPr lang="en-US" dirty="0" err="1"/>
              <a:t>dopamin</a:t>
            </a:r>
            <a:r>
              <a:rPr lang="sr-Latn-RS" dirty="0"/>
              <a:t>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stimulišu</a:t>
            </a:r>
            <a:r>
              <a:rPr lang="en-US" dirty="0"/>
              <a:t> serotonin</a:t>
            </a:r>
            <a:r>
              <a:rPr lang="sr-Latn-RS" dirty="0"/>
              <a:t>ske</a:t>
            </a:r>
            <a:r>
              <a:rPr lang="en-US" dirty="0"/>
              <a:t> </a:t>
            </a:r>
            <a:r>
              <a:rPr lang="en-US" dirty="0" err="1"/>
              <a:t>receptore</a:t>
            </a:r>
            <a:r>
              <a:rPr lang="sr-Latn-RS" dirty="0"/>
              <a:t> stoje u osnovi razvoja ovih sindroma</a:t>
            </a:r>
          </a:p>
          <a:p>
            <a:r>
              <a:rPr lang="en-US" dirty="0" err="1"/>
              <a:t>tipičn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sr-Latn-RS" dirty="0"/>
              <a:t>a</a:t>
            </a:r>
            <a:r>
              <a:rPr lang="en-US" dirty="0"/>
              <a:t> NMS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ozbiljnog</a:t>
            </a:r>
            <a:r>
              <a:rPr lang="en-US" dirty="0"/>
              <a:t> </a:t>
            </a:r>
            <a:r>
              <a:rPr lang="en-US" dirty="0" err="1"/>
              <a:t>serotoninskog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(SS) </a:t>
            </a:r>
            <a:r>
              <a:rPr lang="sr-Latn-RS" dirty="0"/>
              <a:t>nalaze se n</a:t>
            </a:r>
            <a:r>
              <a:rPr lang="en-US" dirty="0"/>
              <a:t>a </a:t>
            </a:r>
            <a:r>
              <a:rPr lang="en-US" dirty="0" err="1"/>
              <a:t>krajevima</a:t>
            </a:r>
            <a:r>
              <a:rPr lang="en-US" dirty="0"/>
              <a:t> </a:t>
            </a:r>
            <a:r>
              <a:rPr lang="sr-Latn-RS" dirty="0"/>
              <a:t>ov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patofizioloških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klinički</a:t>
            </a:r>
            <a:r>
              <a:rPr lang="en-US" dirty="0"/>
              <a:t> </a:t>
            </a:r>
            <a:r>
              <a:rPr lang="en-US" dirty="0" err="1"/>
              <a:t>ozbiljne</a:t>
            </a:r>
            <a:r>
              <a:rPr lang="en-US" dirty="0"/>
              <a:t> </a:t>
            </a:r>
            <a:r>
              <a:rPr lang="en-US" dirty="0" err="1"/>
              <a:t>Atipičn</a:t>
            </a:r>
            <a:r>
              <a:rPr lang="sr-Latn-RS" dirty="0"/>
              <a:t>e forme</a:t>
            </a:r>
            <a:r>
              <a:rPr lang="en-US" dirty="0"/>
              <a:t> NMS (</a:t>
            </a:r>
            <a:r>
              <a:rPr lang="en-US" dirty="0" err="1"/>
              <a:t>aNMS</a:t>
            </a:r>
            <a:r>
              <a:rPr lang="en-US" dirty="0"/>
              <a:t>) u</a:t>
            </a:r>
            <a:r>
              <a:rPr lang="sr-Latn-RS" dirty="0"/>
              <a:t>ključuju se </a:t>
            </a:r>
            <a:r>
              <a:rPr lang="en-US" dirty="0"/>
              <a:t>u </a:t>
            </a:r>
            <a:r>
              <a:rPr lang="sr-Latn-RS" dirty="0"/>
              <a:t>deo tzv.</a:t>
            </a:r>
            <a:r>
              <a:rPr lang="en-US" dirty="0"/>
              <a:t> </a:t>
            </a:r>
            <a:r>
              <a:rPr lang="sr-Latn-RS" dirty="0"/>
              <a:t>nms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0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većina</a:t>
            </a:r>
            <a:r>
              <a:rPr lang="en-US" dirty="0"/>
              <a:t> NMS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nastavak</a:t>
            </a:r>
            <a:r>
              <a:rPr lang="en-US" dirty="0"/>
              <a:t> </a:t>
            </a:r>
            <a:r>
              <a:rPr lang="en-US" dirty="0" err="1"/>
              <a:t>antipsihoti</a:t>
            </a:r>
            <a:r>
              <a:rPr lang="sr-Latn-RS" dirty="0"/>
              <a:t>čke</a:t>
            </a:r>
            <a:r>
              <a:rPr lang="en-US" dirty="0"/>
              <a:t> t</a:t>
            </a:r>
            <a:r>
              <a:rPr lang="sr-Latn-RS" dirty="0"/>
              <a:t>erapije</a:t>
            </a:r>
          </a:p>
          <a:p>
            <a:r>
              <a:rPr lang="sr-Latn-RS" dirty="0"/>
              <a:t>Potrebno je sačekati</a:t>
            </a:r>
            <a:r>
              <a:rPr lang="en-US" dirty="0"/>
              <a:t> 2 </a:t>
            </a:r>
            <a:r>
              <a:rPr lang="sr-Latn-RS" dirty="0"/>
              <a:t>nedelje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sr-Latn-RS" dirty="0"/>
              <a:t>isčezavanja simptoma</a:t>
            </a:r>
            <a:r>
              <a:rPr lang="en-US" dirty="0"/>
              <a:t> NMS pre </a:t>
            </a:r>
            <a:r>
              <a:rPr lang="en-US" dirty="0" err="1"/>
              <a:t>rechallenging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potklasa</a:t>
            </a:r>
            <a:r>
              <a:rPr lang="en-US" dirty="0"/>
              <a:t> </a:t>
            </a:r>
            <a:r>
              <a:rPr lang="en-US" dirty="0" err="1"/>
              <a:t>antipsihotika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/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antipsihotik</a:t>
            </a:r>
            <a:r>
              <a:rPr lang="sr-Latn-RS" dirty="0"/>
              <a:t>a</a:t>
            </a:r>
            <a:r>
              <a:rPr lang="en-US" dirty="0"/>
              <a:t> s </a:t>
            </a:r>
            <a:r>
              <a:rPr lang="en-US" dirty="0" err="1"/>
              <a:t>drugačiji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najmanjim</a:t>
            </a:r>
            <a:r>
              <a:rPr lang="en-US" dirty="0"/>
              <a:t> </a:t>
            </a:r>
            <a:r>
              <a:rPr lang="en-US" dirty="0" err="1"/>
              <a:t>mogućim</a:t>
            </a:r>
            <a:r>
              <a:rPr lang="en-US" dirty="0"/>
              <a:t> </a:t>
            </a:r>
            <a:r>
              <a:rPr lang="en-US" dirty="0" err="1"/>
              <a:t>dozama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spor</a:t>
            </a:r>
            <a:r>
              <a:rPr lang="sr-Latn-RS" dirty="0"/>
              <a:t>o</a:t>
            </a:r>
            <a:r>
              <a:rPr lang="en-US" dirty="0"/>
              <a:t>m </a:t>
            </a:r>
            <a:r>
              <a:rPr lang="en-US" dirty="0" err="1"/>
              <a:t>titracij</a:t>
            </a:r>
            <a:r>
              <a:rPr lang="sr-Latn-RS" dirty="0"/>
              <a:t>om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Start low go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rano</a:t>
            </a:r>
            <a:r>
              <a:rPr lang="en-US" dirty="0"/>
              <a:t> </a:t>
            </a:r>
            <a:r>
              <a:rPr lang="en-US" dirty="0" err="1"/>
              <a:t>otkrivanje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tretman-miorelaksacija</a:t>
            </a:r>
            <a:r>
              <a:rPr lang="en-US" dirty="0"/>
              <a:t>, u </a:t>
            </a:r>
            <a:r>
              <a:rPr lang="en-US" dirty="0" err="1"/>
              <a:t>kombinaciji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agonist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dopamina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sprečiti</a:t>
            </a:r>
            <a:r>
              <a:rPr lang="en-US" dirty="0"/>
              <a:t> </a:t>
            </a:r>
            <a:r>
              <a:rPr lang="en-US" dirty="0" err="1"/>
              <a:t>progresiju</a:t>
            </a:r>
            <a:r>
              <a:rPr lang="en-US" dirty="0"/>
              <a:t> NMS. </a:t>
            </a:r>
            <a:endParaRPr lang="sr-Latn-RS" dirty="0"/>
          </a:p>
          <a:p>
            <a:r>
              <a:rPr lang="en-US" dirty="0" err="1"/>
              <a:t>Dokazi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relevantnost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da je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smrtnosti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NMS </a:t>
            </a:r>
            <a:r>
              <a:rPr lang="en-US" dirty="0" err="1"/>
              <a:t>bil</a:t>
            </a:r>
            <a:r>
              <a:rPr lang="sr-Latn-RS" dirty="0"/>
              <a:t>a</a:t>
            </a:r>
            <a:r>
              <a:rPr lang="en-US" dirty="0"/>
              <a:t> 28% pre 1980. </a:t>
            </a:r>
            <a:r>
              <a:rPr lang="en-US" dirty="0" err="1"/>
              <a:t>godine</a:t>
            </a:r>
            <a:r>
              <a:rPr lang="en-US" dirty="0"/>
              <a:t>, 23% </a:t>
            </a:r>
            <a:r>
              <a:rPr lang="sr-Latn-RS" dirty="0"/>
              <a:t>između</a:t>
            </a:r>
            <a:r>
              <a:rPr lang="en-US" dirty="0"/>
              <a:t>1980-1983, a 12% </a:t>
            </a:r>
            <a:r>
              <a:rPr lang="en-US" dirty="0" err="1"/>
              <a:t>između</a:t>
            </a:r>
            <a:r>
              <a:rPr lang="en-US" dirty="0"/>
              <a:t> 1984-1987. </a:t>
            </a:r>
            <a:endParaRPr lang="sr-Latn-RS" dirty="0"/>
          </a:p>
          <a:p>
            <a:r>
              <a:rPr lang="sr-Latn-RS" dirty="0"/>
              <a:t>Aktuelno se beleži</a:t>
            </a:r>
            <a:r>
              <a:rPr lang="en-US" dirty="0"/>
              <a:t> </a:t>
            </a:r>
            <a:r>
              <a:rPr lang="en-US" dirty="0" err="1"/>
              <a:t>silazni</a:t>
            </a:r>
            <a:r>
              <a:rPr lang="en-US" dirty="0"/>
              <a:t> trend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progresivan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u </a:t>
            </a:r>
            <a:r>
              <a:rPr lang="en-US" dirty="0" err="1"/>
              <a:t>dijagnostici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lečenju</a:t>
            </a:r>
            <a:r>
              <a:rPr lang="en-US" dirty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 dirty="0"/>
              <a:t>pristup</a:t>
            </a:r>
            <a:r>
              <a:rPr lang="en-US" dirty="0"/>
              <a:t> </a:t>
            </a:r>
            <a:r>
              <a:rPr lang="sr-Latn-RS" dirty="0"/>
              <a:t>zasnovan na postojanju </a:t>
            </a:r>
            <a:r>
              <a:rPr lang="en-US" dirty="0"/>
              <a:t>NMS-SS </a:t>
            </a:r>
            <a:r>
              <a:rPr lang="en-US" dirty="0" err="1"/>
              <a:t>spektr</a:t>
            </a:r>
            <a:r>
              <a:rPr lang="sr-Latn-RS" dirty="0"/>
              <a:t>a odnosno neurotoksičnog spektra</a:t>
            </a:r>
            <a:r>
              <a:rPr lang="en-US" dirty="0"/>
              <a:t> </a:t>
            </a:r>
            <a:r>
              <a:rPr lang="sr-Latn-RS" dirty="0"/>
              <a:t>kod</a:t>
            </a:r>
            <a:r>
              <a:rPr lang="en-US" dirty="0"/>
              <a:t> </a:t>
            </a:r>
            <a:r>
              <a:rPr lang="en-US" dirty="0" err="1"/>
              <a:t>ko-administracije</a:t>
            </a:r>
            <a:r>
              <a:rPr lang="en-US" dirty="0"/>
              <a:t> </a:t>
            </a:r>
            <a:r>
              <a:rPr lang="en-US" dirty="0" err="1"/>
              <a:t>neurolepti</a:t>
            </a:r>
            <a:r>
              <a:rPr lang="sr-Latn-RS" dirty="0"/>
              <a:t>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antidepresiva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sr-Latn-RS" dirty="0"/>
              <a:t>podataka o vrsti primenjenog leka</a:t>
            </a:r>
            <a:r>
              <a:rPr lang="en-US" dirty="0"/>
              <a:t>, </a:t>
            </a:r>
            <a:r>
              <a:rPr lang="sr-Latn-RS" dirty="0"/>
              <a:t>omogućava</a:t>
            </a:r>
            <a:r>
              <a:rPr lang="en-US" dirty="0"/>
              <a:t> </a:t>
            </a:r>
            <a:r>
              <a:rPr lang="en-US" dirty="0" err="1"/>
              <a:t>rano</a:t>
            </a:r>
            <a:r>
              <a:rPr lang="en-US" dirty="0"/>
              <a:t> </a:t>
            </a:r>
            <a:r>
              <a:rPr lang="en-US" dirty="0" err="1"/>
              <a:t>otkrivanj</a:t>
            </a:r>
            <a:r>
              <a:rPr lang="en-US" dirty="0"/>
              <a:t> NMS, </a:t>
            </a:r>
            <a:r>
              <a:rPr lang="en-US" dirty="0" err="1"/>
              <a:t>aNMS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SS . </a:t>
            </a:r>
            <a:endParaRPr lang="sr-Latn-RS" dirty="0"/>
          </a:p>
          <a:p>
            <a:r>
              <a:rPr lang="en-US" dirty="0" err="1"/>
              <a:t>Predloženi</a:t>
            </a:r>
            <a:r>
              <a:rPr lang="en-US" dirty="0"/>
              <a:t> </a:t>
            </a:r>
            <a:r>
              <a:rPr lang="en-US" dirty="0" err="1"/>
              <a:t>algoritam</a:t>
            </a:r>
            <a:r>
              <a:rPr lang="en-US" dirty="0"/>
              <a:t> bi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u </a:t>
            </a:r>
            <a:r>
              <a:rPr lang="en-US" dirty="0" err="1"/>
              <a:t>prekid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sr-Latn-RS" dirty="0"/>
              <a:t>stanja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morbiditet</a:t>
            </a:r>
            <a:r>
              <a:rPr lang="sr-Latn-RS" dirty="0"/>
              <a:t> i mortalitet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 NMS, </a:t>
            </a:r>
            <a:r>
              <a:rPr lang="sr-Latn-RS" dirty="0"/>
              <a:t>koji je potencijalno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sr-Latn-RS" dirty="0"/>
              <a:t>onosan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2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pitanja</a:t>
            </a:r>
            <a:endParaRPr lang="en-US" dirty="0"/>
          </a:p>
        </p:txBody>
      </p:sp>
      <p:pic>
        <p:nvPicPr>
          <p:cNvPr id="2050" name="Picture 2" descr="http://svetokonas.com/wp-content/uploads/2015/04/pitan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8" y="1707777"/>
            <a:ext cx="6797644" cy="45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hvala na paznj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92307"/>
            <a:ext cx="6831105" cy="51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Sv</a:t>
            </a:r>
            <a:r>
              <a:rPr lang="sr-Latn-RS" dirty="0"/>
              <a:t>i neuroleptici, neki manje, neki više</a:t>
            </a:r>
            <a:r>
              <a:rPr lang="en-US" dirty="0"/>
              <a:t> </a:t>
            </a:r>
            <a:r>
              <a:rPr lang="en-US" dirty="0" err="1"/>
              <a:t>blokiraju</a:t>
            </a:r>
            <a:r>
              <a:rPr lang="en-US" dirty="0"/>
              <a:t> </a:t>
            </a:r>
            <a:r>
              <a:rPr lang="en-US" dirty="0" err="1"/>
              <a:t>dopamin</a:t>
            </a:r>
            <a:r>
              <a:rPr lang="en-US" dirty="0"/>
              <a:t> 2 (D2) receptor</a:t>
            </a:r>
            <a:r>
              <a:rPr lang="sr-Latn-RS" dirty="0"/>
              <a:t>e</a:t>
            </a:r>
          </a:p>
          <a:p>
            <a:r>
              <a:rPr lang="sr-Latn-RS" dirty="0"/>
              <a:t>kupiranje</a:t>
            </a:r>
            <a:r>
              <a:rPr lang="en-US" dirty="0"/>
              <a:t> </a:t>
            </a:r>
            <a:r>
              <a:rPr lang="en-US" dirty="0" err="1"/>
              <a:t>pozitivn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simptom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šizofrenije</a:t>
            </a:r>
            <a:r>
              <a:rPr lang="en-US" dirty="0"/>
              <a:t> </a:t>
            </a:r>
            <a:r>
              <a:rPr lang="sr-Latn-RS" dirty="0"/>
              <a:t>postiže se </a:t>
            </a:r>
            <a:r>
              <a:rPr lang="en-US" dirty="0" err="1"/>
              <a:t>blokiranjem</a:t>
            </a:r>
            <a:r>
              <a:rPr lang="en-US" dirty="0"/>
              <a:t> D2 </a:t>
            </a:r>
            <a:r>
              <a:rPr lang="en-US" dirty="0" err="1"/>
              <a:t>receptora</a:t>
            </a:r>
            <a:r>
              <a:rPr lang="en-US" dirty="0"/>
              <a:t> u </a:t>
            </a:r>
            <a:r>
              <a:rPr lang="en-US" dirty="0" err="1"/>
              <a:t>mezolimbičkog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oni</a:t>
            </a:r>
            <a:r>
              <a:rPr lang="en-US" dirty="0"/>
              <a:t> ne  </a:t>
            </a:r>
            <a:r>
              <a:rPr lang="en-US" dirty="0" err="1"/>
              <a:t>blokiraju</a:t>
            </a:r>
            <a:r>
              <a:rPr lang="sr-Latn-RS" dirty="0"/>
              <a:t> samo</a:t>
            </a:r>
            <a:r>
              <a:rPr lang="en-US" dirty="0"/>
              <a:t> D2 </a:t>
            </a:r>
            <a:r>
              <a:rPr lang="en-US" dirty="0" err="1"/>
              <a:t>receptore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u </a:t>
            </a:r>
            <a:r>
              <a:rPr lang="en-US" dirty="0" err="1"/>
              <a:t>mezolimbičkog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 err="1"/>
              <a:t>blokira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D2 </a:t>
            </a:r>
            <a:r>
              <a:rPr lang="en-US" dirty="0" err="1"/>
              <a:t>receptora</a:t>
            </a:r>
            <a:r>
              <a:rPr lang="en-US" dirty="0"/>
              <a:t> u celom </a:t>
            </a:r>
            <a:r>
              <a:rPr lang="en-US" dirty="0" err="1"/>
              <a:t>mozgu</a:t>
            </a:r>
            <a:r>
              <a:rPr lang="en-US" dirty="0"/>
              <a:t> </a:t>
            </a:r>
            <a:r>
              <a:rPr lang="sr-Latn-RS" dirty="0"/>
              <a:t>što uzrokuje </a:t>
            </a:r>
            <a:r>
              <a:rPr lang="en-US" dirty="0" err="1"/>
              <a:t>neželjen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nuspojav</a:t>
            </a:r>
            <a:r>
              <a:rPr lang="sr-Latn-RS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900">
              <a:srgbClr val="C4BDE7"/>
            </a:gs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6750" y="1589088"/>
            <a:ext cx="7812088" cy="4202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589088"/>
            <a:ext cx="7826376" cy="42163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162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37" y="936581"/>
            <a:ext cx="8431499" cy="53344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81835" y="1148269"/>
            <a:ext cx="6548718" cy="54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2642</TotalTime>
  <Words>2688</Words>
  <Application>Microsoft Office PowerPoint</Application>
  <PresentationFormat>Widescreen</PresentationFormat>
  <Paragraphs>211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Tw Cen MT</vt:lpstr>
      <vt:lpstr>Droplet</vt:lpstr>
      <vt:lpstr>Principi dijagnostike i lečenja spektra nms-neurotoksični sindrom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action:   </vt:lpstr>
      <vt:lpstr>PowerPoint Presentation</vt:lpstr>
      <vt:lpstr>PowerPoint Presentation</vt:lpstr>
      <vt:lpstr>PowerPoint Presentation</vt:lpstr>
      <vt:lpstr>PowerPoint Presentation</vt:lpstr>
      <vt:lpstr>nms</vt:lpstr>
      <vt:lpstr>Nms, anms</vt:lpstr>
      <vt:lpstr>Dsm v nms</vt:lpstr>
      <vt:lpstr>Kliničke karakteristike  </vt:lpstr>
      <vt:lpstr>PowerPoint Presentation</vt:lpstr>
      <vt:lpstr>PowerPoint Presentation</vt:lpstr>
      <vt:lpstr>PowerPoint Presentation</vt:lpstr>
      <vt:lpstr>uzroci</vt:lpstr>
      <vt:lpstr>PowerPoint Presentation</vt:lpstr>
      <vt:lpstr>anms</vt:lpstr>
      <vt:lpstr>Incidenca i mortalitet</vt:lpstr>
      <vt:lpstr>PowerPoint Presentation</vt:lpstr>
      <vt:lpstr>ss</vt:lpstr>
      <vt:lpstr>patofiziologija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Sternbach Criteria for serotonin syndrome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Atipični nms &amp; ss</dc:title>
  <dc:creator>nesa</dc:creator>
  <cp:lastModifiedBy>CPSR</cp:lastModifiedBy>
  <cp:revision>147</cp:revision>
  <dcterms:created xsi:type="dcterms:W3CDTF">2017-05-01T19:43:07Z</dcterms:created>
  <dcterms:modified xsi:type="dcterms:W3CDTF">2017-07-04T09:35:08Z</dcterms:modified>
</cp:coreProperties>
</file>